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1" r:id="rId1"/>
  </p:sldMasterIdLst>
  <p:notesMasterIdLst>
    <p:notesMasterId r:id="rId51"/>
  </p:notesMasterIdLst>
  <p:sldIdLst>
    <p:sldId id="256" r:id="rId2"/>
    <p:sldId id="258" r:id="rId3"/>
    <p:sldId id="260" r:id="rId4"/>
    <p:sldId id="268" r:id="rId5"/>
    <p:sldId id="312" r:id="rId6"/>
    <p:sldId id="316" r:id="rId7"/>
    <p:sldId id="313" r:id="rId8"/>
    <p:sldId id="317" r:id="rId9"/>
    <p:sldId id="354" r:id="rId10"/>
    <p:sldId id="331" r:id="rId11"/>
    <p:sldId id="355" r:id="rId12"/>
    <p:sldId id="356" r:id="rId13"/>
    <p:sldId id="358" r:id="rId14"/>
    <p:sldId id="388" r:id="rId15"/>
    <p:sldId id="359" r:id="rId16"/>
    <p:sldId id="360" r:id="rId17"/>
    <p:sldId id="389" r:id="rId18"/>
    <p:sldId id="390" r:id="rId19"/>
    <p:sldId id="391" r:id="rId20"/>
    <p:sldId id="392" r:id="rId21"/>
    <p:sldId id="393" r:id="rId22"/>
    <p:sldId id="394" r:id="rId23"/>
    <p:sldId id="395" r:id="rId24"/>
    <p:sldId id="396" r:id="rId25"/>
    <p:sldId id="401" r:id="rId26"/>
    <p:sldId id="397" r:id="rId27"/>
    <p:sldId id="398" r:id="rId28"/>
    <p:sldId id="399" r:id="rId29"/>
    <p:sldId id="400" r:id="rId30"/>
    <p:sldId id="315" r:id="rId31"/>
    <p:sldId id="402" r:id="rId32"/>
    <p:sldId id="403" r:id="rId33"/>
    <p:sldId id="404" r:id="rId34"/>
    <p:sldId id="405" r:id="rId35"/>
    <p:sldId id="406" r:id="rId36"/>
    <p:sldId id="407" r:id="rId37"/>
    <p:sldId id="408" r:id="rId38"/>
    <p:sldId id="409" r:id="rId39"/>
    <p:sldId id="410" r:id="rId40"/>
    <p:sldId id="411" r:id="rId41"/>
    <p:sldId id="412" r:id="rId42"/>
    <p:sldId id="413" r:id="rId43"/>
    <p:sldId id="414" r:id="rId44"/>
    <p:sldId id="387" r:id="rId45"/>
    <p:sldId id="351" r:id="rId46"/>
    <p:sldId id="352" r:id="rId47"/>
    <p:sldId id="350" r:id="rId48"/>
    <p:sldId id="415" r:id="rId49"/>
    <p:sldId id="416" r:id="rId50"/>
  </p:sldIdLst>
  <p:sldSz cx="9144000" cy="5143500" type="screen16x9"/>
  <p:notesSz cx="6858000" cy="9144000"/>
  <p:embeddedFontLst>
    <p:embeddedFont>
      <p:font typeface="Barlow" panose="00000500000000000000" pitchFamily="2" charset="0"/>
      <p:regular r:id="rId52"/>
      <p:bold r:id="rId53"/>
      <p:italic r:id="rId54"/>
      <p:boldItalic r:id="rId55"/>
    </p:embeddedFont>
    <p:embeddedFont>
      <p:font typeface="Bebas Neue" panose="020B0604020202020204" charset="0"/>
      <p:regular r:id="rId56"/>
    </p:embeddedFont>
    <p:embeddedFont>
      <p:font typeface="Cambria Math" panose="02040503050406030204" pitchFamily="18" charset="0"/>
      <p:regular r:id="rId57"/>
    </p:embeddedFont>
    <p:embeddedFont>
      <p:font typeface="Nunito Light" pitchFamily="2" charset="0"/>
      <p:regular r:id="rId58"/>
      <p:italic r:id="rId59"/>
    </p:embeddedFont>
    <p:embeddedFont>
      <p:font typeface="Raleway ExtraBold" pitchFamily="2" charset="0"/>
      <p:bold r:id="rId60"/>
      <p:boldItalic r:id="rId6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010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AF6745D-7ED6-4833-9804-7B0018EC1F64}">
  <a:tblStyle styleId="{3AF6745D-7ED6-4833-9804-7B0018EC1F6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0442B5A-885C-465F-A310-511FD4063E1C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28" autoAdjust="0"/>
    <p:restoredTop sz="94347" autoAdjust="0"/>
  </p:normalViewPr>
  <p:slideViewPr>
    <p:cSldViewPr snapToGrid="0">
      <p:cViewPr varScale="1">
        <p:scale>
          <a:sx n="103" d="100"/>
          <a:sy n="103" d="100"/>
        </p:scale>
        <p:origin x="768" y="6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4.fntdata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2.fntdata"/><Relationship Id="rId58" Type="http://schemas.openxmlformats.org/officeDocument/2006/relationships/font" Target="fonts/font7.fntdata"/><Relationship Id="rId5" Type="http://schemas.openxmlformats.org/officeDocument/2006/relationships/slide" Target="slides/slide4.xml"/><Relationship Id="rId61" Type="http://schemas.openxmlformats.org/officeDocument/2006/relationships/font" Target="fonts/font10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5.fntdata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8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3.fntdata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6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1.fntdata"/><Relationship Id="rId60" Type="http://schemas.openxmlformats.org/officeDocument/2006/relationships/font" Target="fonts/font9.fntdata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9365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11443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02841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72163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19577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51507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99226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41796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5891191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33247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5310655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439338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017431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104996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707852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387134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24378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976740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777483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fb74c86f7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fb74c86f7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80732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fb74c86f7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fb74c86f7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561190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694228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063986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6490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162237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848808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610364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5158155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339818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32571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Google Shape;1073;g54dda1946d_6_3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4" name="Google Shape;1074;g54dda1946d_6_3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608034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5162029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6531664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961185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288631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573178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288029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405079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3909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fb74c86f7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fb74c86f7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12983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72844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fb74c86f7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fb74c86f7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50805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68157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23258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845400" y="1419146"/>
            <a:ext cx="7453200" cy="168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9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175225" y="3281554"/>
            <a:ext cx="45288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 flipH="1">
            <a:off x="-1569" y="4991006"/>
            <a:ext cx="9153332" cy="157200"/>
            <a:chOff x="-1488" y="4986300"/>
            <a:chExt cx="9153332" cy="157200"/>
          </a:xfrm>
        </p:grpSpPr>
        <p:sp>
          <p:nvSpPr>
            <p:cNvPr id="12" name="Google Shape;12;p2"/>
            <p:cNvSpPr/>
            <p:nvPr/>
          </p:nvSpPr>
          <p:spPr>
            <a:xfrm rot="10800000">
              <a:off x="4567086" y="4986300"/>
              <a:ext cx="2286900" cy="1572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10800000">
              <a:off x="2280421" y="4986300"/>
              <a:ext cx="2286900" cy="157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0800000">
              <a:off x="-1488" y="4986300"/>
              <a:ext cx="2286900" cy="157200"/>
            </a:xfrm>
            <a:prstGeom prst="rect">
              <a:avLst/>
            </a:prstGeom>
            <a:solidFill>
              <a:srgbClr val="F57D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0800000">
              <a:off x="6849344" y="4986300"/>
              <a:ext cx="2302500" cy="1572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" name="Google Shape;16;p2"/>
          <p:cNvGrpSpPr/>
          <p:nvPr/>
        </p:nvGrpSpPr>
        <p:grpSpPr>
          <a:xfrm>
            <a:off x="-1488" y="4991006"/>
            <a:ext cx="9153332" cy="157200"/>
            <a:chOff x="-1488" y="4986300"/>
            <a:chExt cx="9153332" cy="157200"/>
          </a:xfrm>
        </p:grpSpPr>
        <p:sp>
          <p:nvSpPr>
            <p:cNvPr id="17" name="Google Shape;17;p2"/>
            <p:cNvSpPr/>
            <p:nvPr/>
          </p:nvSpPr>
          <p:spPr>
            <a:xfrm rot="10800000">
              <a:off x="4567086" y="4986300"/>
              <a:ext cx="2286900" cy="1572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 rot="10800000">
              <a:off x="2280421" y="4986300"/>
              <a:ext cx="2286900" cy="157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 rot="10800000">
              <a:off x="-1488" y="4986300"/>
              <a:ext cx="2286900" cy="157200"/>
            </a:xfrm>
            <a:prstGeom prst="rect">
              <a:avLst/>
            </a:prstGeom>
            <a:solidFill>
              <a:srgbClr val="F57D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 rot="10800000">
              <a:off x="6849344" y="4986300"/>
              <a:ext cx="2302500" cy="1572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2038200" y="2069573"/>
            <a:ext cx="5067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title" idx="2" hasCustomPrompt="1"/>
          </p:nvPr>
        </p:nvSpPr>
        <p:spPr>
          <a:xfrm>
            <a:off x="4114800" y="1326526"/>
            <a:ext cx="914400" cy="410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4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4" name="Google Shape;24;p3"/>
          <p:cNvSpPr txBox="1">
            <a:spLocks noGrp="1"/>
          </p:cNvSpPr>
          <p:nvPr>
            <p:ph type="subTitle" idx="1"/>
          </p:nvPr>
        </p:nvSpPr>
        <p:spPr>
          <a:xfrm>
            <a:off x="2542200" y="3039984"/>
            <a:ext cx="40596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grpSp>
        <p:nvGrpSpPr>
          <p:cNvPr id="25" name="Google Shape;25;p3"/>
          <p:cNvGrpSpPr/>
          <p:nvPr/>
        </p:nvGrpSpPr>
        <p:grpSpPr>
          <a:xfrm>
            <a:off x="-1488" y="4991006"/>
            <a:ext cx="9153332" cy="157200"/>
            <a:chOff x="-1488" y="4986300"/>
            <a:chExt cx="9153332" cy="157200"/>
          </a:xfrm>
        </p:grpSpPr>
        <p:sp>
          <p:nvSpPr>
            <p:cNvPr id="26" name="Google Shape;26;p3"/>
            <p:cNvSpPr/>
            <p:nvPr/>
          </p:nvSpPr>
          <p:spPr>
            <a:xfrm rot="10800000">
              <a:off x="4567086" y="4986300"/>
              <a:ext cx="2286900" cy="1572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10800000">
              <a:off x="2280421" y="4986300"/>
              <a:ext cx="2286900" cy="157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rot="10800000">
              <a:off x="-1488" y="4986300"/>
              <a:ext cx="2286900" cy="157200"/>
            </a:xfrm>
            <a:prstGeom prst="rect">
              <a:avLst/>
            </a:prstGeom>
            <a:solidFill>
              <a:srgbClr val="F57D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10800000">
              <a:off x="6849344" y="4986300"/>
              <a:ext cx="2302500" cy="1572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7"/>
          <p:cNvSpPr txBox="1">
            <a:spLocks noGrp="1"/>
          </p:cNvSpPr>
          <p:nvPr>
            <p:ph type="body" idx="1"/>
          </p:nvPr>
        </p:nvSpPr>
        <p:spPr>
          <a:xfrm>
            <a:off x="2266350" y="1520550"/>
            <a:ext cx="4611300" cy="257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1pPr>
            <a:lvl2pPr marL="914400" lvl="1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2pPr>
            <a:lvl3pPr marL="1371600" lvl="2" indent="-3238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■"/>
              <a:defRPr/>
            </a:lvl3pPr>
            <a:lvl4pPr marL="1828800" lvl="3" indent="-3238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●"/>
              <a:defRPr/>
            </a:lvl4pPr>
            <a:lvl5pPr marL="2286000" lvl="4" indent="-330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5pPr>
            <a:lvl6pPr marL="2743200" lvl="5" indent="-330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■"/>
              <a:defRPr/>
            </a:lvl6pPr>
            <a:lvl7pPr marL="3200400" lvl="6" indent="-3111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●"/>
              <a:defRPr/>
            </a:lvl7pPr>
            <a:lvl8pPr marL="3657600" lvl="7" indent="-3111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○"/>
              <a:defRPr/>
            </a:lvl8pPr>
            <a:lvl9pPr marL="4114800" lvl="8" indent="-3302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66" name="Google Shape;66;p7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9" name="Google Shape;114;p13">
            <a:extLst>
              <a:ext uri="{FF2B5EF4-FFF2-40B4-BE49-F238E27FC236}">
                <a16:creationId xmlns:a16="http://schemas.microsoft.com/office/drawing/2014/main" id="{16DF78B8-747F-4061-9809-9FE4B14095FC}"/>
              </a:ext>
            </a:extLst>
          </p:cNvPr>
          <p:cNvGrpSpPr/>
          <p:nvPr userDrawn="1"/>
        </p:nvGrpSpPr>
        <p:grpSpPr>
          <a:xfrm>
            <a:off x="-1488" y="4991006"/>
            <a:ext cx="9153332" cy="157200"/>
            <a:chOff x="-1488" y="4986300"/>
            <a:chExt cx="9153332" cy="157200"/>
          </a:xfrm>
        </p:grpSpPr>
        <p:sp>
          <p:nvSpPr>
            <p:cNvPr id="10" name="Google Shape;115;p13">
              <a:extLst>
                <a:ext uri="{FF2B5EF4-FFF2-40B4-BE49-F238E27FC236}">
                  <a16:creationId xmlns:a16="http://schemas.microsoft.com/office/drawing/2014/main" id="{BEB68C80-4DB7-43D6-AA15-04D215495332}"/>
                </a:ext>
              </a:extLst>
            </p:cNvPr>
            <p:cNvSpPr/>
            <p:nvPr/>
          </p:nvSpPr>
          <p:spPr>
            <a:xfrm rot="10800000">
              <a:off x="4567086" y="4986300"/>
              <a:ext cx="2286900" cy="1572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6;p13">
              <a:extLst>
                <a:ext uri="{FF2B5EF4-FFF2-40B4-BE49-F238E27FC236}">
                  <a16:creationId xmlns:a16="http://schemas.microsoft.com/office/drawing/2014/main" id="{E32BC727-74BE-4AE1-A2D2-6C972A002902}"/>
                </a:ext>
              </a:extLst>
            </p:cNvPr>
            <p:cNvSpPr/>
            <p:nvPr/>
          </p:nvSpPr>
          <p:spPr>
            <a:xfrm rot="10800000">
              <a:off x="2280421" y="4986300"/>
              <a:ext cx="2286900" cy="157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17;p13">
              <a:extLst>
                <a:ext uri="{FF2B5EF4-FFF2-40B4-BE49-F238E27FC236}">
                  <a16:creationId xmlns:a16="http://schemas.microsoft.com/office/drawing/2014/main" id="{32605F3F-9ED8-480B-81F2-2F169315D6F1}"/>
                </a:ext>
              </a:extLst>
            </p:cNvPr>
            <p:cNvSpPr/>
            <p:nvPr/>
          </p:nvSpPr>
          <p:spPr>
            <a:xfrm rot="10800000">
              <a:off x="-1488" y="4986300"/>
              <a:ext cx="2286900" cy="157200"/>
            </a:xfrm>
            <a:prstGeom prst="rect">
              <a:avLst/>
            </a:prstGeom>
            <a:solidFill>
              <a:srgbClr val="F57D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18;p13">
              <a:extLst>
                <a:ext uri="{FF2B5EF4-FFF2-40B4-BE49-F238E27FC236}">
                  <a16:creationId xmlns:a16="http://schemas.microsoft.com/office/drawing/2014/main" id="{2E0FAD45-2809-45EF-B042-D9FF86D0B02C}"/>
                </a:ext>
              </a:extLst>
            </p:cNvPr>
            <p:cNvSpPr/>
            <p:nvPr/>
          </p:nvSpPr>
          <p:spPr>
            <a:xfrm rot="10800000">
              <a:off x="6849344" y="4986300"/>
              <a:ext cx="2302500" cy="1572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8" descr="Roller Coaster Phobia">
            <a:extLst>
              <a:ext uri="{FF2B5EF4-FFF2-40B4-BE49-F238E27FC236}">
                <a16:creationId xmlns:a16="http://schemas.microsoft.com/office/drawing/2014/main" id="{56C93D93-1D58-4BA6-86EC-075BC15637BD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65"/>
          <a:stretch/>
        </p:blipFill>
        <p:spPr bwMode="auto">
          <a:xfrm>
            <a:off x="-4915" y="0"/>
            <a:ext cx="9144000" cy="4991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7" name="Google Shape;87;p10"/>
          <p:cNvSpPr txBox="1">
            <a:spLocks noGrp="1"/>
          </p:cNvSpPr>
          <p:nvPr>
            <p:ph type="title"/>
          </p:nvPr>
        </p:nvSpPr>
        <p:spPr>
          <a:xfrm>
            <a:off x="950225" y="920875"/>
            <a:ext cx="3525300" cy="95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7" name="Google Shape;137;p16">
            <a:extLst>
              <a:ext uri="{FF2B5EF4-FFF2-40B4-BE49-F238E27FC236}">
                <a16:creationId xmlns:a16="http://schemas.microsoft.com/office/drawing/2014/main" id="{3F554152-8F5B-46A5-A5CB-F0ADF7C96D44}"/>
              </a:ext>
            </a:extLst>
          </p:cNvPr>
          <p:cNvSpPr/>
          <p:nvPr userDrawn="1"/>
        </p:nvSpPr>
        <p:spPr>
          <a:xfrm rot="10800000">
            <a:off x="4567086" y="4991006"/>
            <a:ext cx="2286900" cy="157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138;p16">
            <a:extLst>
              <a:ext uri="{FF2B5EF4-FFF2-40B4-BE49-F238E27FC236}">
                <a16:creationId xmlns:a16="http://schemas.microsoft.com/office/drawing/2014/main" id="{36EFF02C-6EE1-4BBD-B6ED-7E4EE2B4BBFD}"/>
              </a:ext>
            </a:extLst>
          </p:cNvPr>
          <p:cNvSpPr/>
          <p:nvPr userDrawn="1"/>
        </p:nvSpPr>
        <p:spPr>
          <a:xfrm rot="10800000">
            <a:off x="2280421" y="4991006"/>
            <a:ext cx="2286900" cy="1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139;p16">
            <a:extLst>
              <a:ext uri="{FF2B5EF4-FFF2-40B4-BE49-F238E27FC236}">
                <a16:creationId xmlns:a16="http://schemas.microsoft.com/office/drawing/2014/main" id="{0C7C79FB-931A-4196-B089-CB2431F03678}"/>
              </a:ext>
            </a:extLst>
          </p:cNvPr>
          <p:cNvSpPr/>
          <p:nvPr userDrawn="1"/>
        </p:nvSpPr>
        <p:spPr>
          <a:xfrm rot="10800000">
            <a:off x="-1488" y="4991006"/>
            <a:ext cx="2286900" cy="157200"/>
          </a:xfrm>
          <a:prstGeom prst="rect">
            <a:avLst/>
          </a:prstGeom>
          <a:solidFill>
            <a:srgbClr val="F57D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40;p16">
            <a:extLst>
              <a:ext uri="{FF2B5EF4-FFF2-40B4-BE49-F238E27FC236}">
                <a16:creationId xmlns:a16="http://schemas.microsoft.com/office/drawing/2014/main" id="{C3683117-CB83-4830-901B-800CDDAED01D}"/>
              </a:ext>
            </a:extLst>
          </p:cNvPr>
          <p:cNvSpPr/>
          <p:nvPr userDrawn="1"/>
        </p:nvSpPr>
        <p:spPr>
          <a:xfrm rot="10800000">
            <a:off x="6849344" y="4991006"/>
            <a:ext cx="2302500" cy="157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3"/>
          <p:cNvSpPr txBox="1">
            <a:spLocks noGrp="1"/>
          </p:cNvSpPr>
          <p:nvPr>
            <p:ph type="title"/>
          </p:nvPr>
        </p:nvSpPr>
        <p:spPr>
          <a:xfrm>
            <a:off x="1859017" y="1611966"/>
            <a:ext cx="23055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2" name="Google Shape;102;p13"/>
          <p:cNvSpPr txBox="1">
            <a:spLocks noGrp="1"/>
          </p:cNvSpPr>
          <p:nvPr>
            <p:ph type="subTitle" idx="1"/>
          </p:nvPr>
        </p:nvSpPr>
        <p:spPr>
          <a:xfrm>
            <a:off x="1859017" y="1969891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13"/>
          <p:cNvSpPr txBox="1">
            <a:spLocks noGrp="1"/>
          </p:cNvSpPr>
          <p:nvPr>
            <p:ph type="title" idx="2"/>
          </p:nvPr>
        </p:nvSpPr>
        <p:spPr>
          <a:xfrm>
            <a:off x="5851935" y="1601180"/>
            <a:ext cx="23055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4" name="Google Shape;104;p13"/>
          <p:cNvSpPr txBox="1">
            <a:spLocks noGrp="1"/>
          </p:cNvSpPr>
          <p:nvPr>
            <p:ph type="subTitle" idx="3"/>
          </p:nvPr>
        </p:nvSpPr>
        <p:spPr>
          <a:xfrm>
            <a:off x="5851935" y="195910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3"/>
          <p:cNvSpPr txBox="1">
            <a:spLocks noGrp="1"/>
          </p:cNvSpPr>
          <p:nvPr>
            <p:ph type="title" idx="4"/>
          </p:nvPr>
        </p:nvSpPr>
        <p:spPr>
          <a:xfrm>
            <a:off x="1859017" y="3250929"/>
            <a:ext cx="23055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6" name="Google Shape;106;p13"/>
          <p:cNvSpPr txBox="1">
            <a:spLocks noGrp="1"/>
          </p:cNvSpPr>
          <p:nvPr>
            <p:ph type="subTitle" idx="5"/>
          </p:nvPr>
        </p:nvSpPr>
        <p:spPr>
          <a:xfrm>
            <a:off x="1859017" y="3602947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3"/>
          <p:cNvSpPr txBox="1">
            <a:spLocks noGrp="1"/>
          </p:cNvSpPr>
          <p:nvPr>
            <p:ph type="title" idx="6"/>
          </p:nvPr>
        </p:nvSpPr>
        <p:spPr>
          <a:xfrm>
            <a:off x="5851935" y="3253932"/>
            <a:ext cx="23055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8" name="Google Shape;108;p13"/>
          <p:cNvSpPr txBox="1">
            <a:spLocks noGrp="1"/>
          </p:cNvSpPr>
          <p:nvPr>
            <p:ph type="subTitle" idx="7"/>
          </p:nvPr>
        </p:nvSpPr>
        <p:spPr>
          <a:xfrm>
            <a:off x="5851935" y="3605950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3"/>
          <p:cNvSpPr txBox="1">
            <a:spLocks noGrp="1"/>
          </p:cNvSpPr>
          <p:nvPr>
            <p:ph type="title" idx="8" hasCustomPrompt="1"/>
          </p:nvPr>
        </p:nvSpPr>
        <p:spPr>
          <a:xfrm>
            <a:off x="1037142" y="1733169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0" name="Google Shape;110;p13"/>
          <p:cNvSpPr txBox="1">
            <a:spLocks noGrp="1"/>
          </p:cNvSpPr>
          <p:nvPr>
            <p:ph type="title" idx="9" hasCustomPrompt="1"/>
          </p:nvPr>
        </p:nvSpPr>
        <p:spPr>
          <a:xfrm>
            <a:off x="1037153" y="3372136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1" name="Google Shape;111;p13"/>
          <p:cNvSpPr txBox="1">
            <a:spLocks noGrp="1"/>
          </p:cNvSpPr>
          <p:nvPr>
            <p:ph type="title" idx="13" hasCustomPrompt="1"/>
          </p:nvPr>
        </p:nvSpPr>
        <p:spPr>
          <a:xfrm>
            <a:off x="5052386" y="1798754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2" name="Google Shape;112;p13"/>
          <p:cNvSpPr txBox="1">
            <a:spLocks noGrp="1"/>
          </p:cNvSpPr>
          <p:nvPr>
            <p:ph type="title" idx="14" hasCustomPrompt="1"/>
          </p:nvPr>
        </p:nvSpPr>
        <p:spPr>
          <a:xfrm>
            <a:off x="5056917" y="3448542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3" name="Google Shape;113;p13"/>
          <p:cNvSpPr txBox="1">
            <a:spLocks noGrp="1"/>
          </p:cNvSpPr>
          <p:nvPr>
            <p:ph type="title" idx="15"/>
          </p:nvPr>
        </p:nvSpPr>
        <p:spPr>
          <a:xfrm>
            <a:off x="720000" y="539500"/>
            <a:ext cx="7704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114" name="Google Shape;114;p13"/>
          <p:cNvGrpSpPr/>
          <p:nvPr/>
        </p:nvGrpSpPr>
        <p:grpSpPr>
          <a:xfrm>
            <a:off x="-1488" y="4991006"/>
            <a:ext cx="9153332" cy="157200"/>
            <a:chOff x="-1488" y="4986300"/>
            <a:chExt cx="9153332" cy="157200"/>
          </a:xfrm>
        </p:grpSpPr>
        <p:sp>
          <p:nvSpPr>
            <p:cNvPr id="115" name="Google Shape;115;p13"/>
            <p:cNvSpPr/>
            <p:nvPr/>
          </p:nvSpPr>
          <p:spPr>
            <a:xfrm rot="10800000">
              <a:off x="4567086" y="4986300"/>
              <a:ext cx="2286900" cy="1572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3"/>
            <p:cNvSpPr/>
            <p:nvPr/>
          </p:nvSpPr>
          <p:spPr>
            <a:xfrm rot="10800000">
              <a:off x="2280421" y="4986300"/>
              <a:ext cx="2286900" cy="157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3"/>
            <p:cNvSpPr/>
            <p:nvPr/>
          </p:nvSpPr>
          <p:spPr>
            <a:xfrm rot="10800000">
              <a:off x="-1488" y="4986300"/>
              <a:ext cx="2286900" cy="157200"/>
            </a:xfrm>
            <a:prstGeom prst="rect">
              <a:avLst/>
            </a:prstGeom>
            <a:solidFill>
              <a:srgbClr val="F57D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3"/>
            <p:cNvSpPr/>
            <p:nvPr/>
          </p:nvSpPr>
          <p:spPr>
            <a:xfrm rot="10800000">
              <a:off x="6849344" y="4986300"/>
              <a:ext cx="2302500" cy="1572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1"/>
          <p:cNvSpPr/>
          <p:nvPr/>
        </p:nvSpPr>
        <p:spPr>
          <a:xfrm rot="10800000">
            <a:off x="4567086" y="4991006"/>
            <a:ext cx="2286900" cy="157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p31"/>
          <p:cNvSpPr/>
          <p:nvPr/>
        </p:nvSpPr>
        <p:spPr>
          <a:xfrm rot="10800000">
            <a:off x="2280421" y="4991006"/>
            <a:ext cx="2286900" cy="1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p31"/>
          <p:cNvSpPr/>
          <p:nvPr/>
        </p:nvSpPr>
        <p:spPr>
          <a:xfrm rot="10800000">
            <a:off x="-1488" y="4991006"/>
            <a:ext cx="2286900" cy="157200"/>
          </a:xfrm>
          <a:prstGeom prst="rect">
            <a:avLst/>
          </a:prstGeom>
          <a:solidFill>
            <a:srgbClr val="F57D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31"/>
          <p:cNvSpPr/>
          <p:nvPr/>
        </p:nvSpPr>
        <p:spPr>
          <a:xfrm rot="10800000">
            <a:off x="6849344" y="4991006"/>
            <a:ext cx="2302500" cy="157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2"/>
          <p:cNvSpPr/>
          <p:nvPr/>
        </p:nvSpPr>
        <p:spPr>
          <a:xfrm rot="10800000" flipH="1">
            <a:off x="2296370" y="4991006"/>
            <a:ext cx="2286900" cy="157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p32"/>
          <p:cNvSpPr/>
          <p:nvPr/>
        </p:nvSpPr>
        <p:spPr>
          <a:xfrm rot="10800000" flipH="1">
            <a:off x="4583035" y="4991006"/>
            <a:ext cx="2286900" cy="1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p32"/>
          <p:cNvSpPr/>
          <p:nvPr/>
        </p:nvSpPr>
        <p:spPr>
          <a:xfrm rot="10800000" flipH="1">
            <a:off x="6864944" y="4991006"/>
            <a:ext cx="2286900" cy="157200"/>
          </a:xfrm>
          <a:prstGeom prst="rect">
            <a:avLst/>
          </a:prstGeom>
          <a:solidFill>
            <a:srgbClr val="F57D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p32"/>
          <p:cNvSpPr/>
          <p:nvPr/>
        </p:nvSpPr>
        <p:spPr>
          <a:xfrm rot="10800000" flipH="1">
            <a:off x="-1488" y="4991006"/>
            <a:ext cx="2302500" cy="157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1" name="Google Shape;321;p32"/>
          <p:cNvGrpSpPr/>
          <p:nvPr/>
        </p:nvGrpSpPr>
        <p:grpSpPr>
          <a:xfrm>
            <a:off x="721500" y="1236425"/>
            <a:ext cx="7704000" cy="3334505"/>
            <a:chOff x="721500" y="1236425"/>
            <a:chExt cx="7704000" cy="3334505"/>
          </a:xfrm>
        </p:grpSpPr>
        <p:sp>
          <p:nvSpPr>
            <p:cNvPr id="322" name="Google Shape;322;p32"/>
            <p:cNvSpPr/>
            <p:nvPr/>
          </p:nvSpPr>
          <p:spPr>
            <a:xfrm>
              <a:off x="721500" y="1236425"/>
              <a:ext cx="7704000" cy="3334500"/>
            </a:xfrm>
            <a:prstGeom prst="roundRect">
              <a:avLst>
                <a:gd name="adj" fmla="val 4929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3" name="Google Shape;323;p32"/>
            <p:cNvGrpSpPr/>
            <p:nvPr/>
          </p:nvGrpSpPr>
          <p:grpSpPr>
            <a:xfrm>
              <a:off x="7849155" y="1388837"/>
              <a:ext cx="572696" cy="3182093"/>
              <a:chOff x="7849155" y="1388837"/>
              <a:chExt cx="572696" cy="3182093"/>
            </a:xfrm>
          </p:grpSpPr>
          <p:grpSp>
            <p:nvGrpSpPr>
              <p:cNvPr id="324" name="Google Shape;324;p32"/>
              <p:cNvGrpSpPr/>
              <p:nvPr/>
            </p:nvGrpSpPr>
            <p:grpSpPr>
              <a:xfrm>
                <a:off x="7849155" y="1388837"/>
                <a:ext cx="420286" cy="106769"/>
                <a:chOff x="2098350" y="467225"/>
                <a:chExt cx="817200" cy="207600"/>
              </a:xfrm>
            </p:grpSpPr>
            <p:sp>
              <p:nvSpPr>
                <p:cNvPr id="325" name="Google Shape;325;p32"/>
                <p:cNvSpPr/>
                <p:nvPr/>
              </p:nvSpPr>
              <p:spPr>
                <a:xfrm>
                  <a:off x="2098350" y="467225"/>
                  <a:ext cx="207600" cy="2076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6" name="Google Shape;326;p32"/>
                <p:cNvSpPr/>
                <p:nvPr/>
              </p:nvSpPr>
              <p:spPr>
                <a:xfrm>
                  <a:off x="2403150" y="467225"/>
                  <a:ext cx="207600" cy="2076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7" name="Google Shape;327;p32"/>
                <p:cNvSpPr/>
                <p:nvPr/>
              </p:nvSpPr>
              <p:spPr>
                <a:xfrm>
                  <a:off x="2707950" y="467225"/>
                  <a:ext cx="207600" cy="2076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28" name="Google Shape;328;p32"/>
              <p:cNvGrpSpPr/>
              <p:nvPr/>
            </p:nvGrpSpPr>
            <p:grpSpPr>
              <a:xfrm>
                <a:off x="7984751" y="4133830"/>
                <a:ext cx="437100" cy="437100"/>
                <a:chOff x="8116049" y="5584959"/>
                <a:chExt cx="437100" cy="437100"/>
              </a:xfrm>
            </p:grpSpPr>
            <p:sp>
              <p:nvSpPr>
                <p:cNvPr id="329" name="Google Shape;329;p32"/>
                <p:cNvSpPr/>
                <p:nvPr/>
              </p:nvSpPr>
              <p:spPr>
                <a:xfrm rot="-2700000">
                  <a:off x="8110375" y="5718657"/>
                  <a:ext cx="448447" cy="169706"/>
                </a:xfrm>
                <a:prstGeom prst="triangle">
                  <a:avLst>
                    <a:gd name="adj" fmla="val 50000"/>
                  </a:avLst>
                </a:prstGeom>
                <a:solidFill>
                  <a:srgbClr val="77777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0" name="Google Shape;330;p32"/>
                <p:cNvSpPr/>
                <p:nvPr/>
              </p:nvSpPr>
              <p:spPr>
                <a:xfrm flipH="1">
                  <a:off x="8244350" y="5713350"/>
                  <a:ext cx="308700" cy="308700"/>
                </a:xfrm>
                <a:prstGeom prst="rtTriangle">
                  <a:avLst/>
                </a:pr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7750" y="539496"/>
            <a:ext cx="77085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leway ExtraBold"/>
              <a:buNone/>
              <a:defRPr sz="2800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92700" y="1351875"/>
            <a:ext cx="7711800" cy="32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/>
              <a:buChar char="●"/>
              <a:defRPr sz="16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/>
              <a:buChar char="○"/>
              <a:defRPr sz="16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lvl="2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/>
              <a:buChar char="■"/>
              <a:defRPr sz="16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lvl="3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/>
              <a:buChar char="●"/>
              <a:defRPr sz="16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lvl="4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/>
              <a:buChar char="○"/>
              <a:defRPr sz="16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lvl="5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/>
              <a:buChar char="■"/>
              <a:defRPr sz="16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lvl="6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/>
              <a:buChar char="●"/>
              <a:defRPr sz="16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lvl="7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/>
              <a:buChar char="○"/>
              <a:defRPr sz="16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lvl="8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/>
              <a:buChar char="■"/>
              <a:defRPr sz="16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3" r:id="rId3"/>
    <p:sldLayoutId id="2147483656" r:id="rId4"/>
    <p:sldLayoutId id="2147483658" r:id="rId5"/>
    <p:sldLayoutId id="2147483659" r:id="rId6"/>
    <p:sldLayoutId id="2147483677" r:id="rId7"/>
    <p:sldLayoutId id="2147483678" r:id="rId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gif"/><Relationship Id="rId5" Type="http://schemas.openxmlformats.org/officeDocument/2006/relationships/image" Target="../media/image24.gif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9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png"/><Relationship Id="rId5" Type="http://schemas.openxmlformats.org/officeDocument/2006/relationships/image" Target="../media/image300.png"/><Relationship Id="rId4" Type="http://schemas.openxmlformats.org/officeDocument/2006/relationships/image" Target="../media/image30.png"/><Relationship Id="rId9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3.gi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8.gi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2.gif"/><Relationship Id="rId4" Type="http://schemas.openxmlformats.org/officeDocument/2006/relationships/image" Target="../media/image51.gi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5.gif"/><Relationship Id="rId4" Type="http://schemas.openxmlformats.org/officeDocument/2006/relationships/image" Target="../media/image54.gi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1.png"/><Relationship Id="rId4" Type="http://schemas.openxmlformats.org/officeDocument/2006/relationships/image" Target="../media/image6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3.png"/><Relationship Id="rId4" Type="http://schemas.openxmlformats.org/officeDocument/2006/relationships/image" Target="../media/image6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0.gi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2.gi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gi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4.gi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gif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1.gif"/><Relationship Id="rId4" Type="http://schemas.openxmlformats.org/officeDocument/2006/relationships/image" Target="../media/image90.gi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gif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3.gi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1" name="Google Shape;341;p36"/>
          <p:cNvGrpSpPr/>
          <p:nvPr/>
        </p:nvGrpSpPr>
        <p:grpSpPr>
          <a:xfrm>
            <a:off x="717644" y="531295"/>
            <a:ext cx="7704000" cy="4189387"/>
            <a:chOff x="717644" y="841542"/>
            <a:chExt cx="7704000" cy="3455700"/>
          </a:xfrm>
        </p:grpSpPr>
        <p:sp>
          <p:nvSpPr>
            <p:cNvPr id="342" name="Google Shape;342;p36"/>
            <p:cNvSpPr/>
            <p:nvPr/>
          </p:nvSpPr>
          <p:spPr>
            <a:xfrm>
              <a:off x="717644" y="841542"/>
              <a:ext cx="7704000" cy="3455700"/>
            </a:xfrm>
            <a:prstGeom prst="roundRect">
              <a:avLst>
                <a:gd name="adj" fmla="val 712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47" name="Google Shape;347;p36"/>
            <p:cNvGrpSpPr/>
            <p:nvPr/>
          </p:nvGrpSpPr>
          <p:grpSpPr>
            <a:xfrm>
              <a:off x="8025808" y="3979774"/>
              <a:ext cx="395836" cy="317468"/>
              <a:chOff x="7773503" y="3987878"/>
              <a:chExt cx="395836" cy="317468"/>
            </a:xfrm>
          </p:grpSpPr>
          <p:sp>
            <p:nvSpPr>
              <p:cNvPr id="348" name="Google Shape;348;p36"/>
              <p:cNvSpPr/>
              <p:nvPr/>
            </p:nvSpPr>
            <p:spPr>
              <a:xfrm flipH="1">
                <a:off x="7780650" y="3993550"/>
                <a:ext cx="384000" cy="311700"/>
              </a:xfrm>
              <a:prstGeom prst="rtTriangl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" name="Google Shape;349;p36"/>
              <p:cNvSpPr/>
              <p:nvPr/>
            </p:nvSpPr>
            <p:spPr>
              <a:xfrm>
                <a:off x="7773503" y="3987878"/>
                <a:ext cx="395836" cy="317468"/>
              </a:xfrm>
              <a:custGeom>
                <a:avLst/>
                <a:gdLst/>
                <a:ahLst/>
                <a:cxnLst/>
                <a:rect l="l" t="t" r="r" b="b"/>
                <a:pathLst>
                  <a:path w="261278" h="209550" extrusionOk="0">
                    <a:moveTo>
                      <a:pt x="66406" y="0"/>
                    </a:moveTo>
                    <a:lnTo>
                      <a:pt x="64625" y="71"/>
                    </a:lnTo>
                    <a:lnTo>
                      <a:pt x="62915" y="143"/>
                    </a:lnTo>
                    <a:lnTo>
                      <a:pt x="61205" y="356"/>
                    </a:lnTo>
                    <a:lnTo>
                      <a:pt x="59495" y="499"/>
                    </a:lnTo>
                    <a:lnTo>
                      <a:pt x="57785" y="784"/>
                    </a:lnTo>
                    <a:lnTo>
                      <a:pt x="56146" y="1069"/>
                    </a:lnTo>
                    <a:lnTo>
                      <a:pt x="54436" y="1354"/>
                    </a:lnTo>
                    <a:lnTo>
                      <a:pt x="51158" y="2138"/>
                    </a:lnTo>
                    <a:lnTo>
                      <a:pt x="47952" y="3064"/>
                    </a:lnTo>
                    <a:lnTo>
                      <a:pt x="44746" y="4133"/>
                    </a:lnTo>
                    <a:lnTo>
                      <a:pt x="41682" y="5344"/>
                    </a:lnTo>
                    <a:lnTo>
                      <a:pt x="38689" y="6698"/>
                    </a:lnTo>
                    <a:lnTo>
                      <a:pt x="35697" y="8265"/>
                    </a:lnTo>
                    <a:lnTo>
                      <a:pt x="32847" y="9904"/>
                    </a:lnTo>
                    <a:lnTo>
                      <a:pt x="30068" y="11685"/>
                    </a:lnTo>
                    <a:lnTo>
                      <a:pt x="27432" y="13538"/>
                    </a:lnTo>
                    <a:lnTo>
                      <a:pt x="24867" y="15604"/>
                    </a:lnTo>
                    <a:lnTo>
                      <a:pt x="22373" y="17742"/>
                    </a:lnTo>
                    <a:lnTo>
                      <a:pt x="20022" y="20022"/>
                    </a:lnTo>
                    <a:lnTo>
                      <a:pt x="17742" y="22373"/>
                    </a:lnTo>
                    <a:lnTo>
                      <a:pt x="15604" y="24867"/>
                    </a:lnTo>
                    <a:lnTo>
                      <a:pt x="13538" y="27432"/>
                    </a:lnTo>
                    <a:lnTo>
                      <a:pt x="11685" y="30139"/>
                    </a:lnTo>
                    <a:lnTo>
                      <a:pt x="9904" y="32847"/>
                    </a:lnTo>
                    <a:lnTo>
                      <a:pt x="8194" y="35697"/>
                    </a:lnTo>
                    <a:lnTo>
                      <a:pt x="6698" y="38689"/>
                    </a:lnTo>
                    <a:lnTo>
                      <a:pt x="5344" y="41682"/>
                    </a:lnTo>
                    <a:lnTo>
                      <a:pt x="4133" y="44817"/>
                    </a:lnTo>
                    <a:lnTo>
                      <a:pt x="3064" y="47952"/>
                    </a:lnTo>
                    <a:lnTo>
                      <a:pt x="2138" y="51158"/>
                    </a:lnTo>
                    <a:lnTo>
                      <a:pt x="1354" y="54436"/>
                    </a:lnTo>
                    <a:lnTo>
                      <a:pt x="1069" y="56146"/>
                    </a:lnTo>
                    <a:lnTo>
                      <a:pt x="784" y="57785"/>
                    </a:lnTo>
                    <a:lnTo>
                      <a:pt x="499" y="59495"/>
                    </a:lnTo>
                    <a:lnTo>
                      <a:pt x="285" y="61205"/>
                    </a:lnTo>
                    <a:lnTo>
                      <a:pt x="143" y="62915"/>
                    </a:lnTo>
                    <a:lnTo>
                      <a:pt x="71" y="64696"/>
                    </a:lnTo>
                    <a:lnTo>
                      <a:pt x="0" y="66406"/>
                    </a:lnTo>
                    <a:lnTo>
                      <a:pt x="0" y="68187"/>
                    </a:lnTo>
                    <a:lnTo>
                      <a:pt x="0" y="209550"/>
                    </a:lnTo>
                    <a:lnTo>
                      <a:pt x="2612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51" name="Google Shape;351;p36"/>
          <p:cNvSpPr txBox="1">
            <a:spLocks noGrp="1"/>
          </p:cNvSpPr>
          <p:nvPr>
            <p:ph type="ctrTitle"/>
          </p:nvPr>
        </p:nvSpPr>
        <p:spPr>
          <a:xfrm>
            <a:off x="845400" y="643688"/>
            <a:ext cx="7453200" cy="168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chemeClr val="accent1"/>
                </a:solidFill>
              </a:rPr>
              <a:t>Constrained </a:t>
            </a:r>
            <a:r>
              <a:rPr lang="en" sz="6000" dirty="0">
                <a:solidFill>
                  <a:schemeClr val="tx2"/>
                </a:solidFill>
              </a:rPr>
              <a:t>motion</a:t>
            </a:r>
            <a:r>
              <a:rPr lang="en" sz="6000" dirty="0">
                <a:solidFill>
                  <a:schemeClr val="accent1"/>
                </a:solidFill>
              </a:rPr>
              <a:t> </a:t>
            </a:r>
            <a:r>
              <a:rPr lang="en" sz="6000" dirty="0">
                <a:solidFill>
                  <a:schemeClr val="bg2"/>
                </a:solidFill>
              </a:rPr>
              <a:t>on</a:t>
            </a:r>
            <a:r>
              <a:rPr lang="en" sz="6000" dirty="0">
                <a:solidFill>
                  <a:schemeClr val="accent1"/>
                </a:solidFill>
              </a:rPr>
              <a:t> </a:t>
            </a:r>
            <a:r>
              <a:rPr lang="en" sz="6000" dirty="0">
                <a:solidFill>
                  <a:schemeClr val="accent4"/>
                </a:solidFill>
              </a:rPr>
              <a:t>surfaces</a:t>
            </a:r>
            <a:endParaRPr sz="6000" dirty="0">
              <a:solidFill>
                <a:schemeClr val="accent4"/>
              </a:solidFill>
            </a:endParaRPr>
          </a:p>
        </p:txBody>
      </p:sp>
      <p:sp>
        <p:nvSpPr>
          <p:cNvPr id="14" name="Google Shape;350;p36">
            <a:extLst>
              <a:ext uri="{FF2B5EF4-FFF2-40B4-BE49-F238E27FC236}">
                <a16:creationId xmlns:a16="http://schemas.microsoft.com/office/drawing/2014/main" id="{70293F7B-A6A4-48AF-B5F6-729C6C19CE76}"/>
              </a:ext>
            </a:extLst>
          </p:cNvPr>
          <p:cNvSpPr/>
          <p:nvPr/>
        </p:nvSpPr>
        <p:spPr>
          <a:xfrm>
            <a:off x="3060939" y="3145474"/>
            <a:ext cx="3022123" cy="1453334"/>
          </a:xfrm>
          <a:prstGeom prst="roundRect">
            <a:avLst>
              <a:gd name="adj" fmla="val 3142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352;p36">
            <a:extLst>
              <a:ext uri="{FF2B5EF4-FFF2-40B4-BE49-F238E27FC236}">
                <a16:creationId xmlns:a16="http://schemas.microsoft.com/office/drawing/2014/main" id="{88FCF62E-7FB1-405F-98E8-36CF69AB8EA1}"/>
              </a:ext>
            </a:extLst>
          </p:cNvPr>
          <p:cNvSpPr txBox="1">
            <a:spLocks/>
          </p:cNvSpPr>
          <p:nvPr/>
        </p:nvSpPr>
        <p:spPr>
          <a:xfrm>
            <a:off x="3042354" y="3220093"/>
            <a:ext cx="3059292" cy="1304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/>
              <a:buNone/>
              <a:defRPr sz="16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arlow"/>
              <a:buNone/>
              <a:defRPr sz="18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arlow"/>
              <a:buNone/>
              <a:defRPr sz="18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arlow"/>
              <a:buNone/>
              <a:defRPr sz="18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arlow"/>
              <a:buNone/>
              <a:defRPr sz="18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arlow"/>
              <a:buNone/>
              <a:defRPr sz="18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arlow"/>
              <a:buNone/>
              <a:defRPr sz="18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arlow"/>
              <a:buNone/>
              <a:defRPr sz="18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arlow"/>
              <a:buNone/>
              <a:defRPr sz="18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indent="0"/>
            <a:r>
              <a:rPr lang="en-US" b="1" dirty="0">
                <a:solidFill>
                  <a:schemeClr val="accent6"/>
                </a:solidFill>
              </a:rPr>
              <a:t>Authors:</a:t>
            </a:r>
          </a:p>
          <a:p>
            <a:pPr marL="0" indent="0"/>
            <a:r>
              <a:rPr lang="en-US" dirty="0">
                <a:solidFill>
                  <a:schemeClr val="accent6"/>
                </a:solidFill>
              </a:rPr>
              <a:t>Ali Merza Isa 	20186917</a:t>
            </a:r>
          </a:p>
          <a:p>
            <a:pPr marL="0" indent="0"/>
            <a:r>
              <a:rPr lang="en-US" dirty="0">
                <a:solidFill>
                  <a:schemeClr val="accent6"/>
                </a:solidFill>
              </a:rPr>
              <a:t>Asif Bin Ayub 	20191251</a:t>
            </a:r>
          </a:p>
          <a:p>
            <a:pPr marL="0" indent="0"/>
            <a:r>
              <a:rPr lang="en-US" dirty="0">
                <a:solidFill>
                  <a:schemeClr val="accent6"/>
                </a:solidFill>
              </a:rPr>
              <a:t>Kumail Abdulaziz 	20196080</a:t>
            </a:r>
          </a:p>
        </p:txBody>
      </p:sp>
      <p:sp>
        <p:nvSpPr>
          <p:cNvPr id="22" name="Google Shape;350;p36">
            <a:extLst>
              <a:ext uri="{FF2B5EF4-FFF2-40B4-BE49-F238E27FC236}">
                <a16:creationId xmlns:a16="http://schemas.microsoft.com/office/drawing/2014/main" id="{78FD50E1-02C0-4ED6-873B-FB1A9A109D69}"/>
              </a:ext>
            </a:extLst>
          </p:cNvPr>
          <p:cNvSpPr/>
          <p:nvPr/>
        </p:nvSpPr>
        <p:spPr>
          <a:xfrm>
            <a:off x="2410050" y="2436081"/>
            <a:ext cx="4323900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352;p36">
            <a:extLst>
              <a:ext uri="{FF2B5EF4-FFF2-40B4-BE49-F238E27FC236}">
                <a16:creationId xmlns:a16="http://schemas.microsoft.com/office/drawing/2014/main" id="{FB57AC24-2A28-4760-9D39-61A478C887F3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307600" y="2513181"/>
            <a:ext cx="45288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6"/>
                </a:solidFill>
              </a:rPr>
              <a:t>Computational Physics I - PHYCS425</a:t>
            </a:r>
            <a:endParaRPr dirty="0">
              <a:solidFill>
                <a:schemeClr val="accent6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54;p41">
            <a:extLst>
              <a:ext uri="{FF2B5EF4-FFF2-40B4-BE49-F238E27FC236}">
                <a16:creationId xmlns:a16="http://schemas.microsoft.com/office/drawing/2014/main" id="{007F3884-53A2-4889-8F2F-3CC8E48B27A3}"/>
              </a:ext>
            </a:extLst>
          </p:cNvPr>
          <p:cNvSpPr/>
          <p:nvPr/>
        </p:nvSpPr>
        <p:spPr>
          <a:xfrm>
            <a:off x="4951374" y="1633444"/>
            <a:ext cx="3107242" cy="3115960"/>
          </a:xfrm>
          <a:prstGeom prst="roundRect">
            <a:avLst>
              <a:gd name="adj" fmla="val 548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454;p41">
            <a:extLst>
              <a:ext uri="{FF2B5EF4-FFF2-40B4-BE49-F238E27FC236}">
                <a16:creationId xmlns:a16="http://schemas.microsoft.com/office/drawing/2014/main" id="{99841F29-2377-4962-991F-6D884BF3ECE7}"/>
              </a:ext>
            </a:extLst>
          </p:cNvPr>
          <p:cNvSpPr/>
          <p:nvPr/>
        </p:nvSpPr>
        <p:spPr>
          <a:xfrm>
            <a:off x="1182030" y="1633444"/>
            <a:ext cx="3107242" cy="3115960"/>
          </a:xfrm>
          <a:prstGeom prst="roundRect">
            <a:avLst>
              <a:gd name="adj" fmla="val 548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 descr="A picture containing text, sky, line, colorful&#10;&#10;Description automatically generated">
            <a:extLst>
              <a:ext uri="{FF2B5EF4-FFF2-40B4-BE49-F238E27FC236}">
                <a16:creationId xmlns:a16="http://schemas.microsoft.com/office/drawing/2014/main" id="{E9EFF355-4C97-4D5F-9A6E-BDF43DE67F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7722" y="1749670"/>
            <a:ext cx="2838315" cy="2838315"/>
          </a:xfrm>
          <a:prstGeom prst="rect">
            <a:avLst/>
          </a:prstGeom>
        </p:spPr>
      </p:pic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B1255371-6DA1-4C8C-A707-ABB3B5B0C4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8379" y="1749671"/>
            <a:ext cx="2838316" cy="2838316"/>
          </a:xfrm>
          <a:prstGeom prst="rect">
            <a:avLst/>
          </a:prstGeom>
        </p:spPr>
      </p:pic>
      <p:sp>
        <p:nvSpPr>
          <p:cNvPr id="5" name="Google Shape;150;p16">
            <a:extLst>
              <a:ext uri="{FF2B5EF4-FFF2-40B4-BE49-F238E27FC236}">
                <a16:creationId xmlns:a16="http://schemas.microsoft.com/office/drawing/2014/main" id="{16F04B7A-9328-4C85-8903-4946A0B1E213}"/>
              </a:ext>
            </a:extLst>
          </p:cNvPr>
          <p:cNvSpPr/>
          <p:nvPr/>
        </p:nvSpPr>
        <p:spPr>
          <a:xfrm>
            <a:off x="2051824" y="299555"/>
            <a:ext cx="5040352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Google Shape;463;p41">
                <a:extLst>
                  <a:ext uri="{FF2B5EF4-FFF2-40B4-BE49-F238E27FC236}">
                    <a16:creationId xmlns:a16="http://schemas.microsoft.com/office/drawing/2014/main" id="{2E2C97F0-5543-4005-8A7E-C7C7E721DE5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014653" y="330905"/>
                <a:ext cx="5114694" cy="457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ts val="2800"/>
                  <a:buFont typeface="Raleway ExtraBold"/>
                  <a:buNone/>
                  <a:defRPr sz="2800" b="0" i="0" u="none" strike="noStrike" cap="none">
                    <a:solidFill>
                      <a:schemeClr val="accent1"/>
                    </a:solidFill>
                    <a:latin typeface="Raleway ExtraBold"/>
                    <a:ea typeface="Raleway ExtraBold"/>
                    <a:cs typeface="Raleway ExtraBold"/>
                    <a:sym typeface="Raleway ExtraBold"/>
                  </a:defRPr>
                </a:lvl1pPr>
                <a:lvl2pPr marR="0" lvl="1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2pPr>
                <a:lvl3pPr marR="0" lvl="2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3pPr>
                <a:lvl4pPr marR="0" lvl="3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4pPr>
                <a:lvl5pPr marR="0" lvl="4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5pPr>
                <a:lvl6pPr marR="0" lvl="5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6pPr>
                <a:lvl7pPr marR="0" lvl="6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7pPr>
                <a:lvl8pPr marR="0" lvl="7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8pPr>
                <a:lvl9pPr marR="0" lvl="8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9pPr>
              </a:lstStyle>
              <a:p>
                <a:r>
                  <a:rPr lang="en-US" dirty="0">
                    <a:solidFill>
                      <a:schemeClr val="accent2"/>
                    </a:solidFill>
                  </a:rPr>
                  <a:t>Period (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𝑻</m:t>
                    </m:r>
                  </m:oMath>
                </a14:m>
                <a:r>
                  <a:rPr lang="en-US" dirty="0">
                    <a:solidFill>
                      <a:schemeClr val="accent2"/>
                    </a:solidFill>
                  </a:rPr>
                  <a:t>) vs. Amplitude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1" i="1" dirty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 dirty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  <m:sub>
                        <m:r>
                          <a:rPr lang="en-GB" b="1" i="1" dirty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2"/>
                    </a:solidFill>
                  </a:rPr>
                  <a:t>)</a:t>
                </a:r>
              </a:p>
            </p:txBody>
          </p:sp>
        </mc:Choice>
        <mc:Fallback>
          <p:sp>
            <p:nvSpPr>
              <p:cNvPr id="7" name="Google Shape;463;p41">
                <a:extLst>
                  <a:ext uri="{FF2B5EF4-FFF2-40B4-BE49-F238E27FC236}">
                    <a16:creationId xmlns:a16="http://schemas.microsoft.com/office/drawing/2014/main" id="{2E2C97F0-5543-4005-8A7E-C7C7E721DE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4653" y="330905"/>
                <a:ext cx="5114694" cy="457200"/>
              </a:xfrm>
              <a:prstGeom prst="rect">
                <a:avLst/>
              </a:prstGeom>
              <a:blipFill>
                <a:blip r:embed="rId5"/>
                <a:stretch>
                  <a:fillRect l="-1190" t="-20000" r="-1190" b="-44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Google Shape;454;p41">
            <a:extLst>
              <a:ext uri="{FF2B5EF4-FFF2-40B4-BE49-F238E27FC236}">
                <a16:creationId xmlns:a16="http://schemas.microsoft.com/office/drawing/2014/main" id="{5E7EBD0D-A224-4C68-8AC0-191C01C273FA}"/>
              </a:ext>
            </a:extLst>
          </p:cNvPr>
          <p:cNvSpPr/>
          <p:nvPr/>
        </p:nvSpPr>
        <p:spPr>
          <a:xfrm>
            <a:off x="877639" y="998499"/>
            <a:ext cx="7388721" cy="457200"/>
          </a:xfrm>
          <a:prstGeom prst="roundRect">
            <a:avLst>
              <a:gd name="adj" fmla="val 2987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Google Shape;496;p42">
                <a:extLst>
                  <a:ext uri="{FF2B5EF4-FFF2-40B4-BE49-F238E27FC236}">
                    <a16:creationId xmlns:a16="http://schemas.microsoft.com/office/drawing/2014/main" id="{319ABCAE-C76C-4BD4-96D8-50784F9498D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91914" y="998499"/>
                <a:ext cx="5760170" cy="457201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/>
                <a:r>
                  <a:rPr lang="en-US" dirty="0">
                    <a:solidFill>
                      <a:schemeClr val="bg1"/>
                    </a:solidFill>
                    <a:latin typeface="Barlow" panose="00000500000000000000" pitchFamily="2" charset="0"/>
                  </a:rPr>
                  <a:t>The period remains constant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GB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Barlow" panose="00000500000000000000" pitchFamily="2" charset="0"/>
                  </a:rPr>
                  <a:t>, but increases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GB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Barlow" panose="00000500000000000000" pitchFamily="2" charset="0"/>
                  </a:rPr>
                  <a:t>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GB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>
                  <a:solidFill>
                    <a:schemeClr val="bg1"/>
                  </a:solidFill>
                  <a:latin typeface="Barlow" panose="00000500000000000000" pitchFamily="2" charset="0"/>
                </a:endParaRPr>
              </a:p>
            </p:txBody>
          </p:sp>
        </mc:Choice>
        <mc:Fallback>
          <p:sp>
            <p:nvSpPr>
              <p:cNvPr id="17" name="Google Shape;496;p42">
                <a:extLst>
                  <a:ext uri="{FF2B5EF4-FFF2-40B4-BE49-F238E27FC236}">
                    <a16:creationId xmlns:a16="http://schemas.microsoft.com/office/drawing/2014/main" id="{319ABCAE-C76C-4BD4-96D8-50784F9498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1914" y="998499"/>
                <a:ext cx="5760170" cy="45720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8477299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54;p41">
            <a:extLst>
              <a:ext uri="{FF2B5EF4-FFF2-40B4-BE49-F238E27FC236}">
                <a16:creationId xmlns:a16="http://schemas.microsoft.com/office/drawing/2014/main" id="{007F3884-53A2-4889-8F2F-3CC8E48B27A3}"/>
              </a:ext>
            </a:extLst>
          </p:cNvPr>
          <p:cNvSpPr/>
          <p:nvPr/>
        </p:nvSpPr>
        <p:spPr>
          <a:xfrm>
            <a:off x="3598953" y="1345375"/>
            <a:ext cx="5248509" cy="2816732"/>
          </a:xfrm>
          <a:prstGeom prst="roundRect">
            <a:avLst>
              <a:gd name="adj" fmla="val 381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21BCA6CE-767E-4517-8645-8A9A296AF1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5027" y="1458544"/>
            <a:ext cx="5022351" cy="2563491"/>
          </a:xfrm>
          <a:prstGeom prst="rect">
            <a:avLst/>
          </a:prstGeom>
        </p:spPr>
      </p:pic>
      <p:grpSp>
        <p:nvGrpSpPr>
          <p:cNvPr id="11" name="Google Shape;435;p40">
            <a:extLst>
              <a:ext uri="{FF2B5EF4-FFF2-40B4-BE49-F238E27FC236}">
                <a16:creationId xmlns:a16="http://schemas.microsoft.com/office/drawing/2014/main" id="{5936F95A-DE37-406E-9A29-3CC73213932C}"/>
              </a:ext>
            </a:extLst>
          </p:cNvPr>
          <p:cNvGrpSpPr/>
          <p:nvPr/>
        </p:nvGrpSpPr>
        <p:grpSpPr>
          <a:xfrm>
            <a:off x="333709" y="1258410"/>
            <a:ext cx="3011657" cy="3397410"/>
            <a:chOff x="2352606" y="1495876"/>
            <a:chExt cx="4438800" cy="2596200"/>
          </a:xfrm>
        </p:grpSpPr>
        <p:sp>
          <p:nvSpPr>
            <p:cNvPr id="12" name="Google Shape;436;p40">
              <a:extLst>
                <a:ext uri="{FF2B5EF4-FFF2-40B4-BE49-F238E27FC236}">
                  <a16:creationId xmlns:a16="http://schemas.microsoft.com/office/drawing/2014/main" id="{D28D07DC-4DBE-4FA3-80D3-1B6707CCA286}"/>
                </a:ext>
              </a:extLst>
            </p:cNvPr>
            <p:cNvSpPr/>
            <p:nvPr/>
          </p:nvSpPr>
          <p:spPr>
            <a:xfrm>
              <a:off x="2352606" y="1495876"/>
              <a:ext cx="4438800" cy="2596200"/>
            </a:xfrm>
            <a:prstGeom prst="roundRect">
              <a:avLst>
                <a:gd name="adj" fmla="val 712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" name="Google Shape;441;p40">
              <a:extLst>
                <a:ext uri="{FF2B5EF4-FFF2-40B4-BE49-F238E27FC236}">
                  <a16:creationId xmlns:a16="http://schemas.microsoft.com/office/drawing/2014/main" id="{7467A5FF-7599-4EBE-89B0-6FA30B0F12F1}"/>
                </a:ext>
              </a:extLst>
            </p:cNvPr>
            <p:cNvGrpSpPr/>
            <p:nvPr/>
          </p:nvGrpSpPr>
          <p:grpSpPr>
            <a:xfrm>
              <a:off x="6395569" y="3774607"/>
              <a:ext cx="395836" cy="317468"/>
              <a:chOff x="7773503" y="3987878"/>
              <a:chExt cx="395836" cy="317468"/>
            </a:xfrm>
          </p:grpSpPr>
          <p:sp>
            <p:nvSpPr>
              <p:cNvPr id="14" name="Google Shape;442;p40">
                <a:extLst>
                  <a:ext uri="{FF2B5EF4-FFF2-40B4-BE49-F238E27FC236}">
                    <a16:creationId xmlns:a16="http://schemas.microsoft.com/office/drawing/2014/main" id="{558CD0C1-7B6F-4078-AD08-F5E4EE8F4B4F}"/>
                  </a:ext>
                </a:extLst>
              </p:cNvPr>
              <p:cNvSpPr/>
              <p:nvPr/>
            </p:nvSpPr>
            <p:spPr>
              <a:xfrm flipH="1">
                <a:off x="7780650" y="3993550"/>
                <a:ext cx="384000" cy="311700"/>
              </a:xfrm>
              <a:prstGeom prst="rtTriangl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443;p40">
                <a:extLst>
                  <a:ext uri="{FF2B5EF4-FFF2-40B4-BE49-F238E27FC236}">
                    <a16:creationId xmlns:a16="http://schemas.microsoft.com/office/drawing/2014/main" id="{500CFA00-C4A8-48E2-B7F7-26666DE9417F}"/>
                  </a:ext>
                </a:extLst>
              </p:cNvPr>
              <p:cNvSpPr/>
              <p:nvPr/>
            </p:nvSpPr>
            <p:spPr>
              <a:xfrm>
                <a:off x="7773503" y="3987878"/>
                <a:ext cx="395836" cy="317468"/>
              </a:xfrm>
              <a:custGeom>
                <a:avLst/>
                <a:gdLst/>
                <a:ahLst/>
                <a:cxnLst/>
                <a:rect l="l" t="t" r="r" b="b"/>
                <a:pathLst>
                  <a:path w="261278" h="209550" extrusionOk="0">
                    <a:moveTo>
                      <a:pt x="66406" y="0"/>
                    </a:moveTo>
                    <a:lnTo>
                      <a:pt x="64625" y="71"/>
                    </a:lnTo>
                    <a:lnTo>
                      <a:pt x="62915" y="143"/>
                    </a:lnTo>
                    <a:lnTo>
                      <a:pt x="61205" y="356"/>
                    </a:lnTo>
                    <a:lnTo>
                      <a:pt x="59495" y="499"/>
                    </a:lnTo>
                    <a:lnTo>
                      <a:pt x="57785" y="784"/>
                    </a:lnTo>
                    <a:lnTo>
                      <a:pt x="56146" y="1069"/>
                    </a:lnTo>
                    <a:lnTo>
                      <a:pt x="54436" y="1354"/>
                    </a:lnTo>
                    <a:lnTo>
                      <a:pt x="51158" y="2138"/>
                    </a:lnTo>
                    <a:lnTo>
                      <a:pt x="47952" y="3064"/>
                    </a:lnTo>
                    <a:lnTo>
                      <a:pt x="44746" y="4133"/>
                    </a:lnTo>
                    <a:lnTo>
                      <a:pt x="41682" y="5344"/>
                    </a:lnTo>
                    <a:lnTo>
                      <a:pt x="38689" y="6698"/>
                    </a:lnTo>
                    <a:lnTo>
                      <a:pt x="35697" y="8265"/>
                    </a:lnTo>
                    <a:lnTo>
                      <a:pt x="32847" y="9904"/>
                    </a:lnTo>
                    <a:lnTo>
                      <a:pt x="30068" y="11685"/>
                    </a:lnTo>
                    <a:lnTo>
                      <a:pt x="27432" y="13538"/>
                    </a:lnTo>
                    <a:lnTo>
                      <a:pt x="24867" y="15604"/>
                    </a:lnTo>
                    <a:lnTo>
                      <a:pt x="22373" y="17742"/>
                    </a:lnTo>
                    <a:lnTo>
                      <a:pt x="20022" y="20022"/>
                    </a:lnTo>
                    <a:lnTo>
                      <a:pt x="17742" y="22373"/>
                    </a:lnTo>
                    <a:lnTo>
                      <a:pt x="15604" y="24867"/>
                    </a:lnTo>
                    <a:lnTo>
                      <a:pt x="13538" y="27432"/>
                    </a:lnTo>
                    <a:lnTo>
                      <a:pt x="11685" y="30139"/>
                    </a:lnTo>
                    <a:lnTo>
                      <a:pt x="9904" y="32847"/>
                    </a:lnTo>
                    <a:lnTo>
                      <a:pt x="8194" y="35697"/>
                    </a:lnTo>
                    <a:lnTo>
                      <a:pt x="6698" y="38689"/>
                    </a:lnTo>
                    <a:lnTo>
                      <a:pt x="5344" y="41682"/>
                    </a:lnTo>
                    <a:lnTo>
                      <a:pt x="4133" y="44817"/>
                    </a:lnTo>
                    <a:lnTo>
                      <a:pt x="3064" y="47952"/>
                    </a:lnTo>
                    <a:lnTo>
                      <a:pt x="2138" y="51158"/>
                    </a:lnTo>
                    <a:lnTo>
                      <a:pt x="1354" y="54436"/>
                    </a:lnTo>
                    <a:lnTo>
                      <a:pt x="1069" y="56146"/>
                    </a:lnTo>
                    <a:lnTo>
                      <a:pt x="784" y="57785"/>
                    </a:lnTo>
                    <a:lnTo>
                      <a:pt x="499" y="59495"/>
                    </a:lnTo>
                    <a:lnTo>
                      <a:pt x="285" y="61205"/>
                    </a:lnTo>
                    <a:lnTo>
                      <a:pt x="143" y="62915"/>
                    </a:lnTo>
                    <a:lnTo>
                      <a:pt x="71" y="64696"/>
                    </a:lnTo>
                    <a:lnTo>
                      <a:pt x="0" y="66406"/>
                    </a:lnTo>
                    <a:lnTo>
                      <a:pt x="0" y="68187"/>
                    </a:lnTo>
                    <a:lnTo>
                      <a:pt x="0" y="209550"/>
                    </a:lnTo>
                    <a:lnTo>
                      <a:pt x="2612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8" name="Google Shape;150;p16">
            <a:extLst>
              <a:ext uri="{FF2B5EF4-FFF2-40B4-BE49-F238E27FC236}">
                <a16:creationId xmlns:a16="http://schemas.microsoft.com/office/drawing/2014/main" id="{7A9EB1E6-E54E-4BA2-8D18-960C84CD6CED}"/>
              </a:ext>
            </a:extLst>
          </p:cNvPr>
          <p:cNvSpPr/>
          <p:nvPr/>
        </p:nvSpPr>
        <p:spPr>
          <a:xfrm>
            <a:off x="2051824" y="299555"/>
            <a:ext cx="5040352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Google Shape;463;p41">
                <a:extLst>
                  <a:ext uri="{FF2B5EF4-FFF2-40B4-BE49-F238E27FC236}">
                    <a16:creationId xmlns:a16="http://schemas.microsoft.com/office/drawing/2014/main" id="{3DE82365-315B-4758-9C50-5AD313C4F39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014653" y="330905"/>
                <a:ext cx="5114694" cy="457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ts val="2800"/>
                  <a:buFont typeface="Raleway ExtraBold"/>
                  <a:buNone/>
                  <a:defRPr sz="2800" b="0" i="0" u="none" strike="noStrike" cap="none">
                    <a:solidFill>
                      <a:schemeClr val="accent1"/>
                    </a:solidFill>
                    <a:latin typeface="Raleway ExtraBold"/>
                    <a:ea typeface="Raleway ExtraBold"/>
                    <a:cs typeface="Raleway ExtraBold"/>
                    <a:sym typeface="Raleway ExtraBold"/>
                  </a:defRPr>
                </a:lvl1pPr>
                <a:lvl2pPr marR="0" lvl="1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2pPr>
                <a:lvl3pPr marR="0" lvl="2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3pPr>
                <a:lvl4pPr marR="0" lvl="3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4pPr>
                <a:lvl5pPr marR="0" lvl="4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5pPr>
                <a:lvl6pPr marR="0" lvl="5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6pPr>
                <a:lvl7pPr marR="0" lvl="6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7pPr>
                <a:lvl8pPr marR="0" lvl="7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8pPr>
                <a:lvl9pPr marR="0" lvl="8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9pPr>
              </a:lstStyle>
              <a:p>
                <a:r>
                  <a:rPr lang="en-US" dirty="0">
                    <a:solidFill>
                      <a:schemeClr val="accent2"/>
                    </a:solidFill>
                  </a:rPr>
                  <a:t>Period (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𝑻</m:t>
                    </m:r>
                  </m:oMath>
                </a14:m>
                <a:r>
                  <a:rPr lang="en-US" dirty="0">
                    <a:solidFill>
                      <a:schemeClr val="accent2"/>
                    </a:solidFill>
                  </a:rPr>
                  <a:t>) vs. Amplitude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1" i="1" dirty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 dirty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  <m:sub>
                        <m:r>
                          <a:rPr lang="en-GB" b="1" i="1" dirty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2"/>
                    </a:solidFill>
                  </a:rPr>
                  <a:t>)</a:t>
                </a:r>
              </a:p>
            </p:txBody>
          </p:sp>
        </mc:Choice>
        <mc:Fallback>
          <p:sp>
            <p:nvSpPr>
              <p:cNvPr id="19" name="Google Shape;463;p41">
                <a:extLst>
                  <a:ext uri="{FF2B5EF4-FFF2-40B4-BE49-F238E27FC236}">
                    <a16:creationId xmlns:a16="http://schemas.microsoft.com/office/drawing/2014/main" id="{3DE82365-315B-4758-9C50-5AD313C4F3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4653" y="330905"/>
                <a:ext cx="5114694" cy="457200"/>
              </a:xfrm>
              <a:prstGeom prst="rect">
                <a:avLst/>
              </a:prstGeom>
              <a:blipFill>
                <a:blip r:embed="rId4"/>
                <a:stretch>
                  <a:fillRect l="-1190" t="-20000" r="-1190" b="-44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Google Shape;492;p42">
                <a:extLst>
                  <a:ext uri="{FF2B5EF4-FFF2-40B4-BE49-F238E27FC236}">
                    <a16:creationId xmlns:a16="http://schemas.microsoft.com/office/drawing/2014/main" id="{4078EAF2-3E2C-432D-9590-8DB882DD5F48}"/>
                  </a:ext>
                </a:extLst>
              </p:cNvPr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468237" y="1458544"/>
                <a:ext cx="2742600" cy="3657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GB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en-GB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GB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ℓ=</m:t>
                      </m:r>
                      <m:r>
                        <a:rPr lang="en-GB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𝒈</m:t>
                      </m:r>
                      <m:r>
                        <a:rPr lang="en-GB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b="1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20" name="Google Shape;492;p42">
                <a:extLst>
                  <a:ext uri="{FF2B5EF4-FFF2-40B4-BE49-F238E27FC236}">
                    <a16:creationId xmlns:a16="http://schemas.microsoft.com/office/drawing/2014/main" id="{4078EAF2-3E2C-432D-9590-8DB882DD5F48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468237" y="1458544"/>
                <a:ext cx="2742600" cy="365700"/>
              </a:xfrm>
              <a:prstGeom prst="rect">
                <a:avLst/>
              </a:prstGeom>
              <a:blipFill>
                <a:blip r:embed="rId5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Google Shape;496;p42">
                <a:extLst>
                  <a:ext uri="{FF2B5EF4-FFF2-40B4-BE49-F238E27FC236}">
                    <a16:creationId xmlns:a16="http://schemas.microsoft.com/office/drawing/2014/main" id="{2A1A158C-B35C-41BE-B399-5FBDC73220A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88020" y="1598341"/>
                <a:ext cx="2103660" cy="2712402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9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9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sz="19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19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GB" sz="19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9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GB" sz="19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π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GB" sz="19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GB" sz="19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func>
                                <m:funcPr>
                                  <m:ctrlPr>
                                    <a:rPr lang="en-GB" sz="19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p>
                                    <m:sSupPr>
                                      <m:ctrlPr>
                                        <a:rPr lang="en-GB" sz="1900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GB" sz="1900" b="0" i="0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sin</m:t>
                                      </m:r>
                                    </m:e>
                                    <m:sup>
                                      <m:r>
                                        <a:rPr lang="en-GB" sz="1900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4</m:t>
                                      </m:r>
                                    </m:sup>
                                  </m:sSup>
                                </m:fName>
                                <m:e>
                                  <m:f>
                                    <m:fPr>
                                      <m:ctrlPr>
                                        <a:rPr lang="en-GB" sz="1900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GB" sz="1900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GB" sz="1900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θ</m:t>
                                          </m:r>
                                        </m:e>
                                        <m:sub>
                                          <m:r>
                                            <a:rPr lang="en-GB" sz="1900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GB" sz="1900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func>
                            </m:e>
                          </m:rad>
                        </m:den>
                      </m:f>
                    </m:oMath>
                  </m:oMathPara>
                </a14:m>
                <a:endParaRPr lang="en-GB" sz="1900" b="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endParaRPr lang="en-GB" sz="1900" b="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9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9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sz="19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19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=4</m:t>
                      </m:r>
                      <m:r>
                        <m:rPr>
                          <m:sty m:val="p"/>
                        </m:rPr>
                        <a:rPr lang="en-GB" sz="19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π</m:t>
                      </m:r>
                    </m:oMath>
                  </m:oMathPara>
                </a14:m>
                <a:endParaRPr lang="en-US" sz="1900" dirty="0">
                  <a:solidFill>
                    <a:schemeClr val="bg1"/>
                  </a:solidFill>
                  <a:latin typeface="Barlow" panose="00000500000000000000" pitchFamily="2" charset="0"/>
                </a:endParaRPr>
              </a:p>
            </p:txBody>
          </p:sp>
        </mc:Choice>
        <mc:Fallback>
          <p:sp>
            <p:nvSpPr>
              <p:cNvPr id="21" name="Google Shape;496;p42">
                <a:extLst>
                  <a:ext uri="{FF2B5EF4-FFF2-40B4-BE49-F238E27FC236}">
                    <a16:creationId xmlns:a16="http://schemas.microsoft.com/office/drawing/2014/main" id="{2A1A158C-B35C-41BE-B399-5FBDC73220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020" y="1598341"/>
                <a:ext cx="2103660" cy="271240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0210372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54;p41">
            <a:extLst>
              <a:ext uri="{FF2B5EF4-FFF2-40B4-BE49-F238E27FC236}">
                <a16:creationId xmlns:a16="http://schemas.microsoft.com/office/drawing/2014/main" id="{007F3884-53A2-4889-8F2F-3CC8E48B27A3}"/>
              </a:ext>
            </a:extLst>
          </p:cNvPr>
          <p:cNvSpPr/>
          <p:nvPr/>
        </p:nvSpPr>
        <p:spPr>
          <a:xfrm>
            <a:off x="4951374" y="1633444"/>
            <a:ext cx="3107242" cy="3115960"/>
          </a:xfrm>
          <a:prstGeom prst="roundRect">
            <a:avLst>
              <a:gd name="adj" fmla="val 548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454;p41">
            <a:extLst>
              <a:ext uri="{FF2B5EF4-FFF2-40B4-BE49-F238E27FC236}">
                <a16:creationId xmlns:a16="http://schemas.microsoft.com/office/drawing/2014/main" id="{99841F29-2377-4962-991F-6D884BF3ECE7}"/>
              </a:ext>
            </a:extLst>
          </p:cNvPr>
          <p:cNvSpPr/>
          <p:nvPr/>
        </p:nvSpPr>
        <p:spPr>
          <a:xfrm>
            <a:off x="1182030" y="1633444"/>
            <a:ext cx="3107242" cy="3115960"/>
          </a:xfrm>
          <a:prstGeom prst="roundRect">
            <a:avLst>
              <a:gd name="adj" fmla="val 548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150;p16">
            <a:extLst>
              <a:ext uri="{FF2B5EF4-FFF2-40B4-BE49-F238E27FC236}">
                <a16:creationId xmlns:a16="http://schemas.microsoft.com/office/drawing/2014/main" id="{16F04B7A-9328-4C85-8903-4946A0B1E213}"/>
              </a:ext>
            </a:extLst>
          </p:cNvPr>
          <p:cNvSpPr/>
          <p:nvPr/>
        </p:nvSpPr>
        <p:spPr>
          <a:xfrm>
            <a:off x="1503880" y="299555"/>
            <a:ext cx="6136241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Google Shape;463;p41">
                <a:extLst>
                  <a:ext uri="{FF2B5EF4-FFF2-40B4-BE49-F238E27FC236}">
                    <a16:creationId xmlns:a16="http://schemas.microsoft.com/office/drawing/2014/main" id="{2E2C97F0-5543-4005-8A7E-C7C7E721DE5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03879" y="330905"/>
                <a:ext cx="6136242" cy="457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ts val="2800"/>
                  <a:buFont typeface="Raleway ExtraBold"/>
                  <a:buNone/>
                  <a:defRPr sz="2800" b="0" i="0" u="none" strike="noStrike" cap="none">
                    <a:solidFill>
                      <a:schemeClr val="accent1"/>
                    </a:solidFill>
                    <a:latin typeface="Raleway ExtraBold"/>
                    <a:ea typeface="Raleway ExtraBold"/>
                    <a:cs typeface="Raleway ExtraBold"/>
                    <a:sym typeface="Raleway ExtraBold"/>
                  </a:defRPr>
                </a:lvl1pPr>
                <a:lvl2pPr marR="0" lvl="1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2pPr>
                <a:lvl3pPr marR="0" lvl="2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3pPr>
                <a:lvl4pPr marR="0" lvl="3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4pPr>
                <a:lvl5pPr marR="0" lvl="4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5pPr>
                <a:lvl6pPr marR="0" lvl="5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6pPr>
                <a:lvl7pPr marR="0" lvl="6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7pPr>
                <a:lvl8pPr marR="0" lvl="7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8pPr>
                <a:lvl9pPr marR="0" lvl="8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9pPr>
              </a:lstStyle>
              <a:p>
                <a:r>
                  <a:rPr lang="en-US" dirty="0">
                    <a:solidFill>
                      <a:schemeClr val="accent2"/>
                    </a:solidFill>
                  </a:rPr>
                  <a:t>Period (</a:t>
                </a:r>
                <a14:m>
                  <m:oMath xmlns:m="http://schemas.openxmlformats.org/officeDocument/2006/math">
                    <m:r>
                      <a:rPr lang="en-GB" b="1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𝑻</m:t>
                    </m:r>
                  </m:oMath>
                </a14:m>
                <a:r>
                  <a:rPr lang="en-US" dirty="0">
                    <a:solidFill>
                      <a:schemeClr val="accent2"/>
                    </a:solidFill>
                  </a:rPr>
                  <a:t>) vs. Length parameter (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ℓ</m:t>
                    </m:r>
                  </m:oMath>
                </a14:m>
                <a:r>
                  <a:rPr lang="en-US" dirty="0">
                    <a:solidFill>
                      <a:schemeClr val="accent2"/>
                    </a:solidFill>
                  </a:rPr>
                  <a:t>)</a:t>
                </a:r>
              </a:p>
            </p:txBody>
          </p:sp>
        </mc:Choice>
        <mc:Fallback>
          <p:sp>
            <p:nvSpPr>
              <p:cNvPr id="7" name="Google Shape;463;p41">
                <a:extLst>
                  <a:ext uri="{FF2B5EF4-FFF2-40B4-BE49-F238E27FC236}">
                    <a16:creationId xmlns:a16="http://schemas.microsoft.com/office/drawing/2014/main" id="{2E2C97F0-5543-4005-8A7E-C7C7E721DE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3879" y="330905"/>
                <a:ext cx="6136242" cy="457200"/>
              </a:xfrm>
              <a:prstGeom prst="rect">
                <a:avLst/>
              </a:prstGeom>
              <a:blipFill>
                <a:blip r:embed="rId3"/>
                <a:stretch>
                  <a:fillRect l="-1789" t="-20000" r="-1789" b="-44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Google Shape;454;p41">
            <a:extLst>
              <a:ext uri="{FF2B5EF4-FFF2-40B4-BE49-F238E27FC236}">
                <a16:creationId xmlns:a16="http://schemas.microsoft.com/office/drawing/2014/main" id="{5E7EBD0D-A224-4C68-8AC0-191C01C273FA}"/>
              </a:ext>
            </a:extLst>
          </p:cNvPr>
          <p:cNvSpPr/>
          <p:nvPr/>
        </p:nvSpPr>
        <p:spPr>
          <a:xfrm>
            <a:off x="877639" y="998499"/>
            <a:ext cx="7388721" cy="457200"/>
          </a:xfrm>
          <a:prstGeom prst="roundRect">
            <a:avLst>
              <a:gd name="adj" fmla="val 2987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Google Shape;496;p42">
                <a:extLst>
                  <a:ext uri="{FF2B5EF4-FFF2-40B4-BE49-F238E27FC236}">
                    <a16:creationId xmlns:a16="http://schemas.microsoft.com/office/drawing/2014/main" id="{319ABCAE-C76C-4BD4-96D8-50784F9498D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91914" y="998499"/>
                <a:ext cx="5760170" cy="457201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/>
                <a:r>
                  <a:rPr lang="en-US" dirty="0">
                    <a:solidFill>
                      <a:schemeClr val="bg1"/>
                    </a:solidFill>
                    <a:latin typeface="Barlow" panose="00000500000000000000" pitchFamily="2" charset="0"/>
                  </a:rPr>
                  <a:t>The period increases for both curves as we increase </a:t>
                </a:r>
                <a14:m>
                  <m:oMath xmlns:m="http://schemas.openxmlformats.org/officeDocument/2006/math">
                    <m:r>
                      <a:rPr lang="en-GB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ℓ</m:t>
                    </m:r>
                  </m:oMath>
                </a14:m>
                <a:endParaRPr lang="en-US" dirty="0">
                  <a:solidFill>
                    <a:schemeClr val="bg1"/>
                  </a:solidFill>
                  <a:latin typeface="Barlow" panose="00000500000000000000" pitchFamily="2" charset="0"/>
                </a:endParaRPr>
              </a:p>
            </p:txBody>
          </p:sp>
        </mc:Choice>
        <mc:Fallback>
          <p:sp>
            <p:nvSpPr>
              <p:cNvPr id="17" name="Google Shape;496;p42">
                <a:extLst>
                  <a:ext uri="{FF2B5EF4-FFF2-40B4-BE49-F238E27FC236}">
                    <a16:creationId xmlns:a16="http://schemas.microsoft.com/office/drawing/2014/main" id="{319ABCAE-C76C-4BD4-96D8-50784F9498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1914" y="998499"/>
                <a:ext cx="5760170" cy="45720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 descr="Chart, histogram&#10;&#10;Description automatically generated">
            <a:extLst>
              <a:ext uri="{FF2B5EF4-FFF2-40B4-BE49-F238E27FC236}">
                <a16:creationId xmlns:a16="http://schemas.microsoft.com/office/drawing/2014/main" id="{083F2B4F-ACE3-4352-93F6-F79A7120DB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7675" y="1774104"/>
            <a:ext cx="2834640" cy="2834640"/>
          </a:xfrm>
          <a:prstGeom prst="rect">
            <a:avLst/>
          </a:prstGeom>
        </p:spPr>
      </p:pic>
      <p:pic>
        <p:nvPicPr>
          <p:cNvPr id="12" name="Picture 11" descr="Chart&#10;&#10;Description automatically generated">
            <a:extLst>
              <a:ext uri="{FF2B5EF4-FFF2-40B4-BE49-F238E27FC236}">
                <a16:creationId xmlns:a16="http://schemas.microsoft.com/office/drawing/2014/main" id="{05DFFCA2-3269-41FF-A8D7-B087BD297B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18331" y="1774104"/>
            <a:ext cx="2834640" cy="283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85871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54;p41">
            <a:extLst>
              <a:ext uri="{FF2B5EF4-FFF2-40B4-BE49-F238E27FC236}">
                <a16:creationId xmlns:a16="http://schemas.microsoft.com/office/drawing/2014/main" id="{007F3884-53A2-4889-8F2F-3CC8E48B27A3}"/>
              </a:ext>
            </a:extLst>
          </p:cNvPr>
          <p:cNvSpPr/>
          <p:nvPr/>
        </p:nvSpPr>
        <p:spPr>
          <a:xfrm>
            <a:off x="3598953" y="1345375"/>
            <a:ext cx="5248509" cy="2816732"/>
          </a:xfrm>
          <a:prstGeom prst="roundRect">
            <a:avLst>
              <a:gd name="adj" fmla="val 381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435;p40">
            <a:extLst>
              <a:ext uri="{FF2B5EF4-FFF2-40B4-BE49-F238E27FC236}">
                <a16:creationId xmlns:a16="http://schemas.microsoft.com/office/drawing/2014/main" id="{5936F95A-DE37-406E-9A29-3CC73213932C}"/>
              </a:ext>
            </a:extLst>
          </p:cNvPr>
          <p:cNvGrpSpPr/>
          <p:nvPr/>
        </p:nvGrpSpPr>
        <p:grpSpPr>
          <a:xfrm>
            <a:off x="333709" y="1258410"/>
            <a:ext cx="3011657" cy="3397410"/>
            <a:chOff x="2352606" y="1495876"/>
            <a:chExt cx="4438800" cy="2596200"/>
          </a:xfrm>
        </p:grpSpPr>
        <p:sp>
          <p:nvSpPr>
            <p:cNvPr id="12" name="Google Shape;436;p40">
              <a:extLst>
                <a:ext uri="{FF2B5EF4-FFF2-40B4-BE49-F238E27FC236}">
                  <a16:creationId xmlns:a16="http://schemas.microsoft.com/office/drawing/2014/main" id="{D28D07DC-4DBE-4FA3-80D3-1B6707CCA286}"/>
                </a:ext>
              </a:extLst>
            </p:cNvPr>
            <p:cNvSpPr/>
            <p:nvPr/>
          </p:nvSpPr>
          <p:spPr>
            <a:xfrm>
              <a:off x="2352606" y="1495876"/>
              <a:ext cx="4438800" cy="2596200"/>
            </a:xfrm>
            <a:prstGeom prst="roundRect">
              <a:avLst>
                <a:gd name="adj" fmla="val 712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" name="Google Shape;441;p40">
              <a:extLst>
                <a:ext uri="{FF2B5EF4-FFF2-40B4-BE49-F238E27FC236}">
                  <a16:creationId xmlns:a16="http://schemas.microsoft.com/office/drawing/2014/main" id="{7467A5FF-7599-4EBE-89B0-6FA30B0F12F1}"/>
                </a:ext>
              </a:extLst>
            </p:cNvPr>
            <p:cNvGrpSpPr/>
            <p:nvPr/>
          </p:nvGrpSpPr>
          <p:grpSpPr>
            <a:xfrm>
              <a:off x="6395569" y="3774607"/>
              <a:ext cx="395836" cy="317468"/>
              <a:chOff x="7773503" y="3987878"/>
              <a:chExt cx="395836" cy="317468"/>
            </a:xfrm>
          </p:grpSpPr>
          <p:sp>
            <p:nvSpPr>
              <p:cNvPr id="14" name="Google Shape;442;p40">
                <a:extLst>
                  <a:ext uri="{FF2B5EF4-FFF2-40B4-BE49-F238E27FC236}">
                    <a16:creationId xmlns:a16="http://schemas.microsoft.com/office/drawing/2014/main" id="{558CD0C1-7B6F-4078-AD08-F5E4EE8F4B4F}"/>
                  </a:ext>
                </a:extLst>
              </p:cNvPr>
              <p:cNvSpPr/>
              <p:nvPr/>
            </p:nvSpPr>
            <p:spPr>
              <a:xfrm flipH="1">
                <a:off x="7780650" y="3993550"/>
                <a:ext cx="384000" cy="311700"/>
              </a:xfrm>
              <a:prstGeom prst="rtTriangl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443;p40">
                <a:extLst>
                  <a:ext uri="{FF2B5EF4-FFF2-40B4-BE49-F238E27FC236}">
                    <a16:creationId xmlns:a16="http://schemas.microsoft.com/office/drawing/2014/main" id="{500CFA00-C4A8-48E2-B7F7-26666DE9417F}"/>
                  </a:ext>
                </a:extLst>
              </p:cNvPr>
              <p:cNvSpPr/>
              <p:nvPr/>
            </p:nvSpPr>
            <p:spPr>
              <a:xfrm>
                <a:off x="7773503" y="3987878"/>
                <a:ext cx="395836" cy="317468"/>
              </a:xfrm>
              <a:custGeom>
                <a:avLst/>
                <a:gdLst/>
                <a:ahLst/>
                <a:cxnLst/>
                <a:rect l="l" t="t" r="r" b="b"/>
                <a:pathLst>
                  <a:path w="261278" h="209550" extrusionOk="0">
                    <a:moveTo>
                      <a:pt x="66406" y="0"/>
                    </a:moveTo>
                    <a:lnTo>
                      <a:pt x="64625" y="71"/>
                    </a:lnTo>
                    <a:lnTo>
                      <a:pt x="62915" y="143"/>
                    </a:lnTo>
                    <a:lnTo>
                      <a:pt x="61205" y="356"/>
                    </a:lnTo>
                    <a:lnTo>
                      <a:pt x="59495" y="499"/>
                    </a:lnTo>
                    <a:lnTo>
                      <a:pt x="57785" y="784"/>
                    </a:lnTo>
                    <a:lnTo>
                      <a:pt x="56146" y="1069"/>
                    </a:lnTo>
                    <a:lnTo>
                      <a:pt x="54436" y="1354"/>
                    </a:lnTo>
                    <a:lnTo>
                      <a:pt x="51158" y="2138"/>
                    </a:lnTo>
                    <a:lnTo>
                      <a:pt x="47952" y="3064"/>
                    </a:lnTo>
                    <a:lnTo>
                      <a:pt x="44746" y="4133"/>
                    </a:lnTo>
                    <a:lnTo>
                      <a:pt x="41682" y="5344"/>
                    </a:lnTo>
                    <a:lnTo>
                      <a:pt x="38689" y="6698"/>
                    </a:lnTo>
                    <a:lnTo>
                      <a:pt x="35697" y="8265"/>
                    </a:lnTo>
                    <a:lnTo>
                      <a:pt x="32847" y="9904"/>
                    </a:lnTo>
                    <a:lnTo>
                      <a:pt x="30068" y="11685"/>
                    </a:lnTo>
                    <a:lnTo>
                      <a:pt x="27432" y="13538"/>
                    </a:lnTo>
                    <a:lnTo>
                      <a:pt x="24867" y="15604"/>
                    </a:lnTo>
                    <a:lnTo>
                      <a:pt x="22373" y="17742"/>
                    </a:lnTo>
                    <a:lnTo>
                      <a:pt x="20022" y="20022"/>
                    </a:lnTo>
                    <a:lnTo>
                      <a:pt x="17742" y="22373"/>
                    </a:lnTo>
                    <a:lnTo>
                      <a:pt x="15604" y="24867"/>
                    </a:lnTo>
                    <a:lnTo>
                      <a:pt x="13538" y="27432"/>
                    </a:lnTo>
                    <a:lnTo>
                      <a:pt x="11685" y="30139"/>
                    </a:lnTo>
                    <a:lnTo>
                      <a:pt x="9904" y="32847"/>
                    </a:lnTo>
                    <a:lnTo>
                      <a:pt x="8194" y="35697"/>
                    </a:lnTo>
                    <a:lnTo>
                      <a:pt x="6698" y="38689"/>
                    </a:lnTo>
                    <a:lnTo>
                      <a:pt x="5344" y="41682"/>
                    </a:lnTo>
                    <a:lnTo>
                      <a:pt x="4133" y="44817"/>
                    </a:lnTo>
                    <a:lnTo>
                      <a:pt x="3064" y="47952"/>
                    </a:lnTo>
                    <a:lnTo>
                      <a:pt x="2138" y="51158"/>
                    </a:lnTo>
                    <a:lnTo>
                      <a:pt x="1354" y="54436"/>
                    </a:lnTo>
                    <a:lnTo>
                      <a:pt x="1069" y="56146"/>
                    </a:lnTo>
                    <a:lnTo>
                      <a:pt x="784" y="57785"/>
                    </a:lnTo>
                    <a:lnTo>
                      <a:pt x="499" y="59495"/>
                    </a:lnTo>
                    <a:lnTo>
                      <a:pt x="285" y="61205"/>
                    </a:lnTo>
                    <a:lnTo>
                      <a:pt x="143" y="62915"/>
                    </a:lnTo>
                    <a:lnTo>
                      <a:pt x="71" y="64696"/>
                    </a:lnTo>
                    <a:lnTo>
                      <a:pt x="0" y="66406"/>
                    </a:lnTo>
                    <a:lnTo>
                      <a:pt x="0" y="68187"/>
                    </a:lnTo>
                    <a:lnTo>
                      <a:pt x="0" y="209550"/>
                    </a:lnTo>
                    <a:lnTo>
                      <a:pt x="2612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19" name="Picture 18" descr="Chart, line chart&#10;&#10;Description automatically generated">
            <a:extLst>
              <a:ext uri="{FF2B5EF4-FFF2-40B4-BE49-F238E27FC236}">
                <a16:creationId xmlns:a16="http://schemas.microsoft.com/office/drawing/2014/main" id="{F78AF214-F5CD-44D2-BB0F-47487C6593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5138" y="1473581"/>
            <a:ext cx="5016137" cy="2560320"/>
          </a:xfrm>
          <a:prstGeom prst="rect">
            <a:avLst/>
          </a:prstGeom>
        </p:spPr>
      </p:pic>
      <p:sp>
        <p:nvSpPr>
          <p:cNvPr id="21" name="Google Shape;150;p16">
            <a:extLst>
              <a:ext uri="{FF2B5EF4-FFF2-40B4-BE49-F238E27FC236}">
                <a16:creationId xmlns:a16="http://schemas.microsoft.com/office/drawing/2014/main" id="{8B0CC7BB-872B-44B1-8064-6B55C71638DC}"/>
              </a:ext>
            </a:extLst>
          </p:cNvPr>
          <p:cNvSpPr/>
          <p:nvPr/>
        </p:nvSpPr>
        <p:spPr>
          <a:xfrm>
            <a:off x="1503880" y="299555"/>
            <a:ext cx="6136241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Google Shape;463;p41">
                <a:extLst>
                  <a:ext uri="{FF2B5EF4-FFF2-40B4-BE49-F238E27FC236}">
                    <a16:creationId xmlns:a16="http://schemas.microsoft.com/office/drawing/2014/main" id="{5960D52B-18C2-4BEF-B40C-89D579D33D1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03879" y="330905"/>
                <a:ext cx="6136242" cy="457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ts val="2800"/>
                  <a:buFont typeface="Raleway ExtraBold"/>
                  <a:buNone/>
                  <a:defRPr sz="2800" b="0" i="0" u="none" strike="noStrike" cap="none">
                    <a:solidFill>
                      <a:schemeClr val="accent1"/>
                    </a:solidFill>
                    <a:latin typeface="Raleway ExtraBold"/>
                    <a:ea typeface="Raleway ExtraBold"/>
                    <a:cs typeface="Raleway ExtraBold"/>
                    <a:sym typeface="Raleway ExtraBold"/>
                  </a:defRPr>
                </a:lvl1pPr>
                <a:lvl2pPr marR="0" lvl="1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2pPr>
                <a:lvl3pPr marR="0" lvl="2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3pPr>
                <a:lvl4pPr marR="0" lvl="3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4pPr>
                <a:lvl5pPr marR="0" lvl="4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5pPr>
                <a:lvl6pPr marR="0" lvl="5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6pPr>
                <a:lvl7pPr marR="0" lvl="6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7pPr>
                <a:lvl8pPr marR="0" lvl="7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8pPr>
                <a:lvl9pPr marR="0" lvl="8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9pPr>
              </a:lstStyle>
              <a:p>
                <a:r>
                  <a:rPr lang="en-US" dirty="0">
                    <a:solidFill>
                      <a:schemeClr val="accent2"/>
                    </a:solidFill>
                  </a:rPr>
                  <a:t>Period (</a:t>
                </a:r>
                <a14:m>
                  <m:oMath xmlns:m="http://schemas.openxmlformats.org/officeDocument/2006/math">
                    <m:r>
                      <a:rPr lang="en-GB" b="1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𝑻</m:t>
                    </m:r>
                  </m:oMath>
                </a14:m>
                <a:r>
                  <a:rPr lang="en-US" dirty="0">
                    <a:solidFill>
                      <a:schemeClr val="accent2"/>
                    </a:solidFill>
                  </a:rPr>
                  <a:t>) vs. Length parameter (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ℓ</m:t>
                    </m:r>
                  </m:oMath>
                </a14:m>
                <a:r>
                  <a:rPr lang="en-US" dirty="0">
                    <a:solidFill>
                      <a:schemeClr val="accent2"/>
                    </a:solidFill>
                  </a:rPr>
                  <a:t>)</a:t>
                </a:r>
              </a:p>
            </p:txBody>
          </p:sp>
        </mc:Choice>
        <mc:Fallback>
          <p:sp>
            <p:nvSpPr>
              <p:cNvPr id="22" name="Google Shape;463;p41">
                <a:extLst>
                  <a:ext uri="{FF2B5EF4-FFF2-40B4-BE49-F238E27FC236}">
                    <a16:creationId xmlns:a16="http://schemas.microsoft.com/office/drawing/2014/main" id="{5960D52B-18C2-4BEF-B40C-89D579D33D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3879" y="330905"/>
                <a:ext cx="6136242" cy="457200"/>
              </a:xfrm>
              <a:prstGeom prst="rect">
                <a:avLst/>
              </a:prstGeom>
              <a:blipFill>
                <a:blip r:embed="rId4"/>
                <a:stretch>
                  <a:fillRect l="-1789" t="-20000" r="-1789" b="-44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Google Shape;492;p42">
                <a:extLst>
                  <a:ext uri="{FF2B5EF4-FFF2-40B4-BE49-F238E27FC236}">
                    <a16:creationId xmlns:a16="http://schemas.microsoft.com/office/drawing/2014/main" id="{CB31CBD2-CF77-4476-A7D1-CB141968C9F3}"/>
                  </a:ext>
                </a:extLst>
              </p:cNvPr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208036" y="1583473"/>
                <a:ext cx="2742600" cy="3657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6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  <m:d>
                        <m:dPr>
                          <m:ctrlPr>
                            <a:rPr lang="en-GB" sz="26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600" b="1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600" b="1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e>
                            <m:sub>
                              <m:r>
                                <a:rPr lang="en-GB" sz="2600" b="1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  <m:r>
                            <a:rPr lang="en-GB" sz="26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GB" sz="2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2600" b="1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𝝅</m:t>
                              </m:r>
                            </m:num>
                            <m:den>
                              <m:r>
                                <a:rPr lang="en-GB" sz="2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den>
                          </m:f>
                          <m:r>
                            <a:rPr lang="en-GB" sz="26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6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ℓ</m:t>
                          </m:r>
                        </m:e>
                      </m:d>
                    </m:oMath>
                  </m:oMathPara>
                </a14:m>
                <a:endParaRPr sz="2600" b="1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23" name="Google Shape;492;p42">
                <a:extLst>
                  <a:ext uri="{FF2B5EF4-FFF2-40B4-BE49-F238E27FC236}">
                    <a16:creationId xmlns:a16="http://schemas.microsoft.com/office/drawing/2014/main" id="{CB31CBD2-CF77-4476-A7D1-CB141968C9F3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208036" y="1583473"/>
                <a:ext cx="2742600" cy="365700"/>
              </a:xfrm>
              <a:prstGeom prst="rect">
                <a:avLst/>
              </a:prstGeom>
              <a:blipFill>
                <a:blip r:embed="rId5"/>
                <a:stretch>
                  <a:fillRect t="-33333" b="-4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Google Shape;496;p42">
                <a:extLst>
                  <a:ext uri="{FF2B5EF4-FFF2-40B4-BE49-F238E27FC236}">
                    <a16:creationId xmlns:a16="http://schemas.microsoft.com/office/drawing/2014/main" id="{C11FC9EE-3E41-493E-A6DD-958C81F17B8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98141" y="1949173"/>
                <a:ext cx="2293539" cy="2298626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r>
                  <a:rPr lang="en-US" dirty="0">
                    <a:solidFill>
                      <a:schemeClr val="bg1"/>
                    </a:solidFill>
                    <a:latin typeface="Barlow" panose="00000500000000000000" pitchFamily="2" charset="0"/>
                  </a:rPr>
                  <a:t>When we try to fit these curves, we find:</a:t>
                </a:r>
              </a:p>
              <a:p>
                <a:endParaRPr lang="en-US" dirty="0">
                  <a:solidFill>
                    <a:schemeClr val="bg1"/>
                  </a:solidFill>
                  <a:latin typeface="Barlow" panose="00000500000000000000" pitchFamily="2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sz="1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1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rad>
                        <m:radPr>
                          <m:degHide m:val="on"/>
                          <m:ctrlPr>
                            <a:rPr lang="en-GB" sz="1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GB" sz="1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ℓ</m:t>
                          </m:r>
                        </m:e>
                      </m:rad>
                    </m:oMath>
                  </m:oMathPara>
                </a14:m>
                <a:endParaRPr lang="en-GB" sz="1800" b="0" i="1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GB" sz="1800" b="0" i="1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sz="1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1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rad>
                        <m:radPr>
                          <m:degHide m:val="on"/>
                          <m:ctrlPr>
                            <a:rPr lang="en-GB" sz="1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GB" sz="1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ℓ</m:t>
                          </m:r>
                        </m:e>
                      </m:rad>
                    </m:oMath>
                  </m:oMathPara>
                </a14:m>
                <a:endParaRPr lang="en-US" sz="1800" dirty="0">
                  <a:solidFill>
                    <a:schemeClr val="bg1"/>
                  </a:solidFill>
                  <a:latin typeface="Barlow" panose="00000500000000000000" pitchFamily="2" charset="0"/>
                </a:endParaRPr>
              </a:p>
            </p:txBody>
          </p:sp>
        </mc:Choice>
        <mc:Fallback>
          <p:sp>
            <p:nvSpPr>
              <p:cNvPr id="24" name="Google Shape;496;p42">
                <a:extLst>
                  <a:ext uri="{FF2B5EF4-FFF2-40B4-BE49-F238E27FC236}">
                    <a16:creationId xmlns:a16="http://schemas.microsoft.com/office/drawing/2014/main" id="{C11FC9EE-3E41-493E-A6DD-958C81F17B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141" y="1949173"/>
                <a:ext cx="2293539" cy="2298626"/>
              </a:xfrm>
              <a:prstGeom prst="rect">
                <a:avLst/>
              </a:prstGeom>
              <a:blipFill>
                <a:blip r:embed="rId6"/>
                <a:stretch>
                  <a:fillRect l="-7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1011049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54;p41">
            <a:extLst>
              <a:ext uri="{FF2B5EF4-FFF2-40B4-BE49-F238E27FC236}">
                <a16:creationId xmlns:a16="http://schemas.microsoft.com/office/drawing/2014/main" id="{007F3884-53A2-4889-8F2F-3CC8E48B27A3}"/>
              </a:ext>
            </a:extLst>
          </p:cNvPr>
          <p:cNvSpPr/>
          <p:nvPr/>
        </p:nvSpPr>
        <p:spPr>
          <a:xfrm>
            <a:off x="3598953" y="1345375"/>
            <a:ext cx="5248509" cy="2816732"/>
          </a:xfrm>
          <a:prstGeom prst="roundRect">
            <a:avLst>
              <a:gd name="adj" fmla="val 381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1" name="Google Shape;435;p40">
            <a:extLst>
              <a:ext uri="{FF2B5EF4-FFF2-40B4-BE49-F238E27FC236}">
                <a16:creationId xmlns:a16="http://schemas.microsoft.com/office/drawing/2014/main" id="{5936F95A-DE37-406E-9A29-3CC73213932C}"/>
              </a:ext>
            </a:extLst>
          </p:cNvPr>
          <p:cNvGrpSpPr/>
          <p:nvPr/>
        </p:nvGrpSpPr>
        <p:grpSpPr>
          <a:xfrm>
            <a:off x="333709" y="1258410"/>
            <a:ext cx="3011657" cy="3397410"/>
            <a:chOff x="2352606" y="1495876"/>
            <a:chExt cx="4438800" cy="2596200"/>
          </a:xfrm>
        </p:grpSpPr>
        <p:sp>
          <p:nvSpPr>
            <p:cNvPr id="12" name="Google Shape;436;p40">
              <a:extLst>
                <a:ext uri="{FF2B5EF4-FFF2-40B4-BE49-F238E27FC236}">
                  <a16:creationId xmlns:a16="http://schemas.microsoft.com/office/drawing/2014/main" id="{D28D07DC-4DBE-4FA3-80D3-1B6707CCA286}"/>
                </a:ext>
              </a:extLst>
            </p:cNvPr>
            <p:cNvSpPr/>
            <p:nvPr/>
          </p:nvSpPr>
          <p:spPr>
            <a:xfrm>
              <a:off x="2352606" y="1495876"/>
              <a:ext cx="4438800" cy="2596200"/>
            </a:xfrm>
            <a:prstGeom prst="roundRect">
              <a:avLst>
                <a:gd name="adj" fmla="val 712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" name="Google Shape;441;p40">
              <a:extLst>
                <a:ext uri="{FF2B5EF4-FFF2-40B4-BE49-F238E27FC236}">
                  <a16:creationId xmlns:a16="http://schemas.microsoft.com/office/drawing/2014/main" id="{7467A5FF-7599-4EBE-89B0-6FA30B0F12F1}"/>
                </a:ext>
              </a:extLst>
            </p:cNvPr>
            <p:cNvGrpSpPr/>
            <p:nvPr/>
          </p:nvGrpSpPr>
          <p:grpSpPr>
            <a:xfrm>
              <a:off x="6395569" y="3774607"/>
              <a:ext cx="395836" cy="317468"/>
              <a:chOff x="7773503" y="3987878"/>
              <a:chExt cx="395836" cy="317468"/>
            </a:xfrm>
          </p:grpSpPr>
          <p:sp>
            <p:nvSpPr>
              <p:cNvPr id="14" name="Google Shape;442;p40">
                <a:extLst>
                  <a:ext uri="{FF2B5EF4-FFF2-40B4-BE49-F238E27FC236}">
                    <a16:creationId xmlns:a16="http://schemas.microsoft.com/office/drawing/2014/main" id="{558CD0C1-7B6F-4078-AD08-F5E4EE8F4B4F}"/>
                  </a:ext>
                </a:extLst>
              </p:cNvPr>
              <p:cNvSpPr/>
              <p:nvPr/>
            </p:nvSpPr>
            <p:spPr>
              <a:xfrm flipH="1">
                <a:off x="7780650" y="3993550"/>
                <a:ext cx="384000" cy="311700"/>
              </a:xfrm>
              <a:prstGeom prst="rtTriangl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443;p40">
                <a:extLst>
                  <a:ext uri="{FF2B5EF4-FFF2-40B4-BE49-F238E27FC236}">
                    <a16:creationId xmlns:a16="http://schemas.microsoft.com/office/drawing/2014/main" id="{500CFA00-C4A8-48E2-B7F7-26666DE9417F}"/>
                  </a:ext>
                </a:extLst>
              </p:cNvPr>
              <p:cNvSpPr/>
              <p:nvPr/>
            </p:nvSpPr>
            <p:spPr>
              <a:xfrm>
                <a:off x="7773503" y="3987878"/>
                <a:ext cx="395836" cy="317468"/>
              </a:xfrm>
              <a:custGeom>
                <a:avLst/>
                <a:gdLst/>
                <a:ahLst/>
                <a:cxnLst/>
                <a:rect l="l" t="t" r="r" b="b"/>
                <a:pathLst>
                  <a:path w="261278" h="209550" extrusionOk="0">
                    <a:moveTo>
                      <a:pt x="66406" y="0"/>
                    </a:moveTo>
                    <a:lnTo>
                      <a:pt x="64625" y="71"/>
                    </a:lnTo>
                    <a:lnTo>
                      <a:pt x="62915" y="143"/>
                    </a:lnTo>
                    <a:lnTo>
                      <a:pt x="61205" y="356"/>
                    </a:lnTo>
                    <a:lnTo>
                      <a:pt x="59495" y="499"/>
                    </a:lnTo>
                    <a:lnTo>
                      <a:pt x="57785" y="784"/>
                    </a:lnTo>
                    <a:lnTo>
                      <a:pt x="56146" y="1069"/>
                    </a:lnTo>
                    <a:lnTo>
                      <a:pt x="54436" y="1354"/>
                    </a:lnTo>
                    <a:lnTo>
                      <a:pt x="51158" y="2138"/>
                    </a:lnTo>
                    <a:lnTo>
                      <a:pt x="47952" y="3064"/>
                    </a:lnTo>
                    <a:lnTo>
                      <a:pt x="44746" y="4133"/>
                    </a:lnTo>
                    <a:lnTo>
                      <a:pt x="41682" y="5344"/>
                    </a:lnTo>
                    <a:lnTo>
                      <a:pt x="38689" y="6698"/>
                    </a:lnTo>
                    <a:lnTo>
                      <a:pt x="35697" y="8265"/>
                    </a:lnTo>
                    <a:lnTo>
                      <a:pt x="32847" y="9904"/>
                    </a:lnTo>
                    <a:lnTo>
                      <a:pt x="30068" y="11685"/>
                    </a:lnTo>
                    <a:lnTo>
                      <a:pt x="27432" y="13538"/>
                    </a:lnTo>
                    <a:lnTo>
                      <a:pt x="24867" y="15604"/>
                    </a:lnTo>
                    <a:lnTo>
                      <a:pt x="22373" y="17742"/>
                    </a:lnTo>
                    <a:lnTo>
                      <a:pt x="20022" y="20022"/>
                    </a:lnTo>
                    <a:lnTo>
                      <a:pt x="17742" y="22373"/>
                    </a:lnTo>
                    <a:lnTo>
                      <a:pt x="15604" y="24867"/>
                    </a:lnTo>
                    <a:lnTo>
                      <a:pt x="13538" y="27432"/>
                    </a:lnTo>
                    <a:lnTo>
                      <a:pt x="11685" y="30139"/>
                    </a:lnTo>
                    <a:lnTo>
                      <a:pt x="9904" y="32847"/>
                    </a:lnTo>
                    <a:lnTo>
                      <a:pt x="8194" y="35697"/>
                    </a:lnTo>
                    <a:lnTo>
                      <a:pt x="6698" y="38689"/>
                    </a:lnTo>
                    <a:lnTo>
                      <a:pt x="5344" y="41682"/>
                    </a:lnTo>
                    <a:lnTo>
                      <a:pt x="4133" y="44817"/>
                    </a:lnTo>
                    <a:lnTo>
                      <a:pt x="3064" y="47952"/>
                    </a:lnTo>
                    <a:lnTo>
                      <a:pt x="2138" y="51158"/>
                    </a:lnTo>
                    <a:lnTo>
                      <a:pt x="1354" y="54436"/>
                    </a:lnTo>
                    <a:lnTo>
                      <a:pt x="1069" y="56146"/>
                    </a:lnTo>
                    <a:lnTo>
                      <a:pt x="784" y="57785"/>
                    </a:lnTo>
                    <a:lnTo>
                      <a:pt x="499" y="59495"/>
                    </a:lnTo>
                    <a:lnTo>
                      <a:pt x="285" y="61205"/>
                    </a:lnTo>
                    <a:lnTo>
                      <a:pt x="143" y="62915"/>
                    </a:lnTo>
                    <a:lnTo>
                      <a:pt x="71" y="64696"/>
                    </a:lnTo>
                    <a:lnTo>
                      <a:pt x="0" y="66406"/>
                    </a:lnTo>
                    <a:lnTo>
                      <a:pt x="0" y="68187"/>
                    </a:lnTo>
                    <a:lnTo>
                      <a:pt x="0" y="209550"/>
                    </a:lnTo>
                    <a:lnTo>
                      <a:pt x="2612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Google Shape;496;p42">
                <a:extLst>
                  <a:ext uri="{FF2B5EF4-FFF2-40B4-BE49-F238E27FC236}">
                    <a16:creationId xmlns:a16="http://schemas.microsoft.com/office/drawing/2014/main" id="{0F682C42-1879-4F1B-A94E-6B3FADA1138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0644" y="1598341"/>
                <a:ext cx="2415054" cy="2563766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r>
                  <a:rPr lang="en-US" dirty="0">
                    <a:solidFill>
                      <a:schemeClr val="bg1"/>
                    </a:solidFill>
                    <a:latin typeface="Barlow" panose="00000500000000000000" pitchFamily="2" charset="0"/>
                  </a:rPr>
                  <a:t>The expression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GB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Barlow" panose="00000500000000000000" pitchFamily="2" charset="0"/>
                  </a:rPr>
                  <a:t> is quite accurate, and we think is exact.</a:t>
                </a:r>
              </a:p>
              <a:p>
                <a:endParaRPr lang="en-US" dirty="0">
                  <a:solidFill>
                    <a:schemeClr val="bg1"/>
                  </a:solidFill>
                  <a:latin typeface="Barlow" panose="00000500000000000000" pitchFamily="2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GB" b="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Barlow" panose="00000500000000000000" pitchFamily="2" charset="0"/>
                  </a:rPr>
                  <a:t> is less accurate, giving a 3.36% error when compared to our data set.</a:t>
                </a:r>
              </a:p>
            </p:txBody>
          </p:sp>
        </mc:Choice>
        <mc:Fallback>
          <p:sp>
            <p:nvSpPr>
              <p:cNvPr id="16" name="Google Shape;496;p42">
                <a:extLst>
                  <a:ext uri="{FF2B5EF4-FFF2-40B4-BE49-F238E27FC236}">
                    <a16:creationId xmlns:a16="http://schemas.microsoft.com/office/drawing/2014/main" id="{0F682C42-1879-4F1B-A94E-6B3FADA113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644" y="1598341"/>
                <a:ext cx="2415054" cy="2563766"/>
              </a:xfrm>
              <a:prstGeom prst="rect">
                <a:avLst/>
              </a:prstGeom>
              <a:blipFill>
                <a:blip r:embed="rId3"/>
                <a:stretch>
                  <a:fillRect l="-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Google Shape;150;p16">
            <a:extLst>
              <a:ext uri="{FF2B5EF4-FFF2-40B4-BE49-F238E27FC236}">
                <a16:creationId xmlns:a16="http://schemas.microsoft.com/office/drawing/2014/main" id="{1C9F88B3-0EAF-4147-AE2F-BB2D270A2321}"/>
              </a:ext>
            </a:extLst>
          </p:cNvPr>
          <p:cNvSpPr/>
          <p:nvPr/>
        </p:nvSpPr>
        <p:spPr>
          <a:xfrm>
            <a:off x="1346300" y="299555"/>
            <a:ext cx="6451401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Google Shape;463;p41">
                <a:extLst>
                  <a:ext uri="{FF2B5EF4-FFF2-40B4-BE49-F238E27FC236}">
                    <a16:creationId xmlns:a16="http://schemas.microsoft.com/office/drawing/2014/main" id="{12BF1E5F-EF9D-4CF8-A066-59B6D60A65E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46300" y="330905"/>
                <a:ext cx="6451401" cy="457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ts val="2800"/>
                  <a:buFont typeface="Raleway ExtraBold"/>
                  <a:buNone/>
                  <a:defRPr sz="2800" b="0" i="0" u="none" strike="noStrike" cap="none">
                    <a:solidFill>
                      <a:schemeClr val="accent1"/>
                    </a:solidFill>
                    <a:latin typeface="Raleway ExtraBold"/>
                    <a:ea typeface="Raleway ExtraBold"/>
                    <a:cs typeface="Raleway ExtraBold"/>
                    <a:sym typeface="Raleway ExtraBold"/>
                  </a:defRPr>
                </a:lvl1pPr>
                <a:lvl2pPr marR="0" lvl="1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2pPr>
                <a:lvl3pPr marR="0" lvl="2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3pPr>
                <a:lvl4pPr marR="0" lvl="3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4pPr>
                <a:lvl5pPr marR="0" lvl="4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5pPr>
                <a:lvl6pPr marR="0" lvl="5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6pPr>
                <a:lvl7pPr marR="0" lvl="6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7pPr>
                <a:lvl8pPr marR="0" lvl="7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8pPr>
                <a:lvl9pPr marR="0" lvl="8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9pPr>
              </a:lstStyle>
              <a:p>
                <a:r>
                  <a:rPr lang="en-US" dirty="0">
                    <a:solidFill>
                      <a:schemeClr val="accent2"/>
                    </a:solidFill>
                  </a:rPr>
                  <a:t>Period (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𝑻</m:t>
                    </m:r>
                  </m:oMath>
                </a14:m>
                <a:r>
                  <a:rPr lang="en-US" dirty="0">
                    <a:solidFill>
                      <a:schemeClr val="accent2"/>
                    </a:solidFill>
                  </a:rPr>
                  <a:t>) as a function of (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ℓ</m:t>
                    </m:r>
                  </m:oMath>
                </a14:m>
                <a:r>
                  <a:rPr lang="en-US" dirty="0">
                    <a:solidFill>
                      <a:schemeClr val="accent2"/>
                    </a:solidFill>
                  </a:rPr>
                  <a:t>) and (</a:t>
                </a:r>
                <a14:m>
                  <m:oMath xmlns:m="http://schemas.openxmlformats.org/officeDocument/2006/math">
                    <m:r>
                      <a:rPr lang="az-Cyrl-AZ" b="1" i="1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Ѳ</m:t>
                    </m:r>
                  </m:oMath>
                </a14:m>
                <a:r>
                  <a:rPr lang="en-US" dirty="0">
                    <a:solidFill>
                      <a:schemeClr val="accent2"/>
                    </a:solidFill>
                  </a:rPr>
                  <a:t>)</a:t>
                </a:r>
              </a:p>
            </p:txBody>
          </p:sp>
        </mc:Choice>
        <mc:Fallback>
          <p:sp>
            <p:nvSpPr>
              <p:cNvPr id="18" name="Google Shape;463;p41">
                <a:extLst>
                  <a:ext uri="{FF2B5EF4-FFF2-40B4-BE49-F238E27FC236}">
                    <a16:creationId xmlns:a16="http://schemas.microsoft.com/office/drawing/2014/main" id="{12BF1E5F-EF9D-4CF8-A066-59B6D60A65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6300" y="330905"/>
                <a:ext cx="6451401" cy="457200"/>
              </a:xfrm>
              <a:prstGeom prst="rect">
                <a:avLst/>
              </a:prstGeom>
              <a:blipFill>
                <a:blip r:embed="rId4"/>
                <a:stretch>
                  <a:fillRect l="-1229" t="-20000" r="-1134" b="-44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Google Shape;496;p42">
                <a:extLst>
                  <a:ext uri="{FF2B5EF4-FFF2-40B4-BE49-F238E27FC236}">
                    <a16:creationId xmlns:a16="http://schemas.microsoft.com/office/drawing/2014/main" id="{990692E5-2D2F-466A-B22D-0A8C0F402BB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99677" y="1436106"/>
                <a:ext cx="2541876" cy="2400249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200" b="1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200" b="1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n-GB" sz="2200" b="1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GB" sz="2200" b="1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GB" sz="2200" b="1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200" b="1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  <m:r>
                            <a:rPr lang="en-GB" sz="2200" b="1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𝝅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GB" sz="2200" b="1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GB" sz="2200" b="1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GB" sz="2200" b="1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GB" sz="2200" b="1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p>
                                    <m:sSupPr>
                                      <m:ctrlPr>
                                        <a:rPr lang="en-GB" sz="2200" b="1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sz="2200" b="1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𝒔𝒊𝒏</m:t>
                                      </m:r>
                                    </m:e>
                                    <m:sup>
                                      <m:r>
                                        <a:rPr lang="en-GB" sz="2200" b="1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𝟒</m:t>
                                      </m:r>
                                    </m:sup>
                                  </m:sSup>
                                </m:fName>
                                <m:e>
                                  <m:f>
                                    <m:fPr>
                                      <m:ctrlPr>
                                        <a:rPr lang="en-GB" sz="2200" b="1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GB" sz="2200" b="1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200" b="1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𝜽</m:t>
                                          </m:r>
                                        </m:e>
                                        <m:sub>
                                          <m:r>
                                            <a:rPr lang="en-GB" sz="2200" b="1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𝟎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GB" sz="2200" b="1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den>
                                  </m:f>
                                </m:e>
                              </m:func>
                            </m:e>
                          </m:rad>
                        </m:den>
                      </m:f>
                    </m:oMath>
                  </m:oMathPara>
                </a14:m>
                <a:endParaRPr lang="en-GB" sz="2200" b="1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Google Shape;496;p42">
                <a:extLst>
                  <a:ext uri="{FF2B5EF4-FFF2-40B4-BE49-F238E27FC236}">
                    <a16:creationId xmlns:a16="http://schemas.microsoft.com/office/drawing/2014/main" id="{990692E5-2D2F-466A-B22D-0A8C0F402B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9677" y="1436106"/>
                <a:ext cx="2541876" cy="240024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Google Shape;492;p42">
                <a:extLst>
                  <a:ext uri="{FF2B5EF4-FFF2-40B4-BE49-F238E27FC236}">
                    <a16:creationId xmlns:a16="http://schemas.microsoft.com/office/drawing/2014/main" id="{3A7BD3D0-37F9-41CD-B672-C1D756F76DC1}"/>
                  </a:ext>
                </a:extLst>
              </p:cNvPr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353098" y="1436106"/>
                <a:ext cx="2742600" cy="3657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GB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en-GB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GB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ℓ</m:t>
                      </m:r>
                      <m:r>
                        <a:rPr lang="en-GB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1" name="Google Shape;492;p42">
                <a:extLst>
                  <a:ext uri="{FF2B5EF4-FFF2-40B4-BE49-F238E27FC236}">
                    <a16:creationId xmlns:a16="http://schemas.microsoft.com/office/drawing/2014/main" id="{3A7BD3D0-37F9-41CD-B672-C1D756F76DC1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53098" y="1436106"/>
                <a:ext cx="2742600" cy="365700"/>
              </a:xfrm>
              <a:prstGeom prst="rect">
                <a:avLst/>
              </a:prstGeom>
              <a:blipFill>
                <a:blip r:embed="rId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Google Shape;492;p42">
                <a:extLst>
                  <a:ext uri="{FF2B5EF4-FFF2-40B4-BE49-F238E27FC236}">
                    <a16:creationId xmlns:a16="http://schemas.microsoft.com/office/drawing/2014/main" id="{5004A4D3-407C-40C8-9827-79C95526984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480607" y="1583473"/>
                <a:ext cx="2742600" cy="365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ts val="2800"/>
                  <a:buFont typeface="Raleway ExtraBold"/>
                  <a:buNone/>
                  <a:defRPr sz="2800" b="0" i="0" u="none" strike="noStrike" cap="none">
                    <a:solidFill>
                      <a:schemeClr val="accent1"/>
                    </a:solidFill>
                    <a:latin typeface="Raleway ExtraBold"/>
                    <a:ea typeface="Raleway ExtraBold"/>
                    <a:cs typeface="Raleway ExtraBold"/>
                    <a:sym typeface="Raleway ExtraBold"/>
                  </a:defRPr>
                </a:lvl1pPr>
                <a:lvl2pPr marR="0" lvl="1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2pPr>
                <a:lvl3pPr marR="0" lvl="2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3pPr>
                <a:lvl4pPr marR="0" lvl="3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4pPr>
                <a:lvl5pPr marR="0" lvl="4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5pPr>
                <a:lvl6pPr marR="0" lvl="5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6pPr>
                <a:lvl7pPr marR="0" lvl="6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7pPr>
                <a:lvl8pPr marR="0" lvl="7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8pPr>
                <a:lvl9pPr marR="0" lvl="8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9pPr>
              </a:lstStyle>
              <a:p>
                <a:r>
                  <a:rPr lang="en-US" dirty="0">
                    <a:solidFill>
                      <a:schemeClr val="bg1"/>
                    </a:solidFill>
                  </a:rPr>
                  <a:t>Curve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GB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2" name="Google Shape;492;p42">
                <a:extLst>
                  <a:ext uri="{FF2B5EF4-FFF2-40B4-BE49-F238E27FC236}">
                    <a16:creationId xmlns:a16="http://schemas.microsoft.com/office/drawing/2014/main" id="{5004A4D3-407C-40C8-9827-79C9552698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0607" y="1583473"/>
                <a:ext cx="2742600" cy="365700"/>
              </a:xfrm>
              <a:prstGeom prst="rect">
                <a:avLst/>
              </a:prstGeom>
              <a:blipFill>
                <a:blip r:embed="rId7"/>
                <a:stretch>
                  <a:fillRect t="-38333" b="-6666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Google Shape;492;p42">
                <a:extLst>
                  <a:ext uri="{FF2B5EF4-FFF2-40B4-BE49-F238E27FC236}">
                    <a16:creationId xmlns:a16="http://schemas.microsoft.com/office/drawing/2014/main" id="{5004A4D3-407C-40C8-9827-79C95526984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87522" y="1583473"/>
                <a:ext cx="2742600" cy="365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ts val="2800"/>
                  <a:buFont typeface="Raleway ExtraBold"/>
                  <a:buNone/>
                  <a:defRPr sz="2800" b="0" i="0" u="none" strike="noStrike" cap="none">
                    <a:solidFill>
                      <a:schemeClr val="accent1"/>
                    </a:solidFill>
                    <a:latin typeface="Raleway ExtraBold"/>
                    <a:ea typeface="Raleway ExtraBold"/>
                    <a:cs typeface="Raleway ExtraBold"/>
                    <a:sym typeface="Raleway ExtraBold"/>
                  </a:defRPr>
                </a:lvl1pPr>
                <a:lvl2pPr marR="0" lvl="1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2pPr>
                <a:lvl3pPr marR="0" lvl="2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3pPr>
                <a:lvl4pPr marR="0" lvl="3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4pPr>
                <a:lvl5pPr marR="0" lvl="4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5pPr>
                <a:lvl6pPr marR="0" lvl="5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6pPr>
                <a:lvl7pPr marR="0" lvl="6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7pPr>
                <a:lvl8pPr marR="0" lvl="7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8pPr>
                <a:lvl9pPr marR="0" lvl="8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9pPr>
              </a:lstStyle>
              <a:p>
                <a:r>
                  <a:rPr lang="en-US" dirty="0">
                    <a:solidFill>
                      <a:schemeClr val="bg1"/>
                    </a:solidFill>
                  </a:rPr>
                  <a:t>Curve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GB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2" name="Google Shape;492;p42">
                <a:extLst>
                  <a:ext uri="{FF2B5EF4-FFF2-40B4-BE49-F238E27FC236}">
                    <a16:creationId xmlns:a16="http://schemas.microsoft.com/office/drawing/2014/main" id="{5004A4D3-407C-40C8-9827-79C9552698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7522" y="1583473"/>
                <a:ext cx="2742600" cy="365700"/>
              </a:xfrm>
              <a:prstGeom prst="rect">
                <a:avLst/>
              </a:prstGeom>
              <a:blipFill>
                <a:blip r:embed="rId8"/>
                <a:stretch>
                  <a:fillRect t="-38333" b="-6666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Google Shape;496;p42">
                <a:extLst>
                  <a:ext uri="{FF2B5EF4-FFF2-40B4-BE49-F238E27FC236}">
                    <a16:creationId xmlns:a16="http://schemas.microsoft.com/office/drawing/2014/main" id="{0F682C42-1879-4F1B-A94E-6B3FADA1138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41553" y="1598341"/>
                <a:ext cx="2103660" cy="2187619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2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2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n-GB" sz="22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GB" sz="22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2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en-GB" sz="2200" b="1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𝝅</m:t>
                      </m:r>
                      <m:rad>
                        <m:radPr>
                          <m:degHide m:val="on"/>
                          <m:ctrlPr>
                            <a:rPr lang="en-GB" sz="22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GB" sz="22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22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ℓ</m:t>
                              </m:r>
                            </m:num>
                            <m:den>
                              <m:r>
                                <a:rPr lang="en-GB" sz="22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𝒈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en-US" sz="2200" b="1" dirty="0">
                  <a:solidFill>
                    <a:schemeClr val="bg1"/>
                  </a:solidFill>
                  <a:latin typeface="Barlow" panose="00000500000000000000" pitchFamily="2" charset="0"/>
                </a:endParaRPr>
              </a:p>
            </p:txBody>
          </p:sp>
        </mc:Choice>
        <mc:Fallback xmlns="">
          <p:sp>
            <p:nvSpPr>
              <p:cNvPr id="34" name="Google Shape;496;p42">
                <a:extLst>
                  <a:ext uri="{FF2B5EF4-FFF2-40B4-BE49-F238E27FC236}">
                    <a16:creationId xmlns:a16="http://schemas.microsoft.com/office/drawing/2014/main" id="{0F682C42-1879-4F1B-A94E-6B3FADA113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1553" y="1598341"/>
                <a:ext cx="2103660" cy="218761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35017634"/>
      </p:ext>
    </p:extLst>
  </p:cSld>
  <p:clrMapOvr>
    <a:masterClrMapping/>
  </p:clrMapOvr>
  <p:transition spd="slow">
    <p:push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454;p41">
            <a:extLst>
              <a:ext uri="{FF2B5EF4-FFF2-40B4-BE49-F238E27FC236}">
                <a16:creationId xmlns:a16="http://schemas.microsoft.com/office/drawing/2014/main" id="{5451D0F4-3E95-4DF7-8EC6-79F74560824D}"/>
              </a:ext>
            </a:extLst>
          </p:cNvPr>
          <p:cNvSpPr/>
          <p:nvPr/>
        </p:nvSpPr>
        <p:spPr>
          <a:xfrm>
            <a:off x="1038920" y="1666093"/>
            <a:ext cx="3334030" cy="3115960"/>
          </a:xfrm>
          <a:prstGeom prst="roundRect">
            <a:avLst>
              <a:gd name="adj" fmla="val 548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454;p41">
            <a:extLst>
              <a:ext uri="{FF2B5EF4-FFF2-40B4-BE49-F238E27FC236}">
                <a16:creationId xmlns:a16="http://schemas.microsoft.com/office/drawing/2014/main" id="{007F3884-53A2-4889-8F2F-3CC8E48B27A3}"/>
              </a:ext>
            </a:extLst>
          </p:cNvPr>
          <p:cNvSpPr/>
          <p:nvPr/>
        </p:nvSpPr>
        <p:spPr>
          <a:xfrm>
            <a:off x="4734620" y="1666093"/>
            <a:ext cx="3334030" cy="3115960"/>
          </a:xfrm>
          <a:prstGeom prst="roundRect">
            <a:avLst>
              <a:gd name="adj" fmla="val 548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150;p16">
            <a:extLst>
              <a:ext uri="{FF2B5EF4-FFF2-40B4-BE49-F238E27FC236}">
                <a16:creationId xmlns:a16="http://schemas.microsoft.com/office/drawing/2014/main" id="{16F04B7A-9328-4C85-8903-4946A0B1E213}"/>
              </a:ext>
            </a:extLst>
          </p:cNvPr>
          <p:cNvSpPr/>
          <p:nvPr/>
        </p:nvSpPr>
        <p:spPr>
          <a:xfrm>
            <a:off x="2786480" y="299555"/>
            <a:ext cx="3571041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2"/>
              </a:solidFill>
            </a:endParaRPr>
          </a:p>
        </p:txBody>
      </p:sp>
      <p:sp>
        <p:nvSpPr>
          <p:cNvPr id="7" name="Google Shape;463;p41">
            <a:extLst>
              <a:ext uri="{FF2B5EF4-FFF2-40B4-BE49-F238E27FC236}">
                <a16:creationId xmlns:a16="http://schemas.microsoft.com/office/drawing/2014/main" id="{2E2C97F0-5543-4005-8A7E-C7C7E721DE5E}"/>
              </a:ext>
            </a:extLst>
          </p:cNvPr>
          <p:cNvSpPr txBox="1">
            <a:spLocks/>
          </p:cNvSpPr>
          <p:nvPr/>
        </p:nvSpPr>
        <p:spPr>
          <a:xfrm>
            <a:off x="2938415" y="330905"/>
            <a:ext cx="3267171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leway ExtraBold"/>
              <a:buNone/>
              <a:defRPr sz="2800" b="0" i="0" u="none" strike="noStrike" cap="none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>
                <a:solidFill>
                  <a:schemeClr val="accent2"/>
                </a:solidFill>
              </a:rPr>
              <a:t>Identifying paths</a:t>
            </a:r>
          </a:p>
        </p:txBody>
      </p:sp>
      <p:sp>
        <p:nvSpPr>
          <p:cNvPr id="16" name="Google Shape;454;p41">
            <a:extLst>
              <a:ext uri="{FF2B5EF4-FFF2-40B4-BE49-F238E27FC236}">
                <a16:creationId xmlns:a16="http://schemas.microsoft.com/office/drawing/2014/main" id="{5E7EBD0D-A224-4C68-8AC0-191C01C273FA}"/>
              </a:ext>
            </a:extLst>
          </p:cNvPr>
          <p:cNvSpPr/>
          <p:nvPr/>
        </p:nvSpPr>
        <p:spPr>
          <a:xfrm>
            <a:off x="877639" y="998499"/>
            <a:ext cx="7388721" cy="457200"/>
          </a:xfrm>
          <a:prstGeom prst="roundRect">
            <a:avLst>
              <a:gd name="adj" fmla="val 2987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Google Shape;496;p42">
                <a:extLst>
                  <a:ext uri="{FF2B5EF4-FFF2-40B4-BE49-F238E27FC236}">
                    <a16:creationId xmlns:a16="http://schemas.microsoft.com/office/drawing/2014/main" id="{319ABCAE-C76C-4BD4-96D8-50784F9498D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29166" y="998499"/>
                <a:ext cx="7085669" cy="457201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GB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Barlow" panose="00000500000000000000" pitchFamily="2" charset="0"/>
                  </a:rPr>
                  <a:t> is a cycloid. This was hinted at from our period analysis. Also, we derived the </a:t>
                </a:r>
                <a:r>
                  <a:rPr lang="en-US" dirty="0" err="1">
                    <a:solidFill>
                      <a:schemeClr val="bg1"/>
                    </a:solidFill>
                    <a:latin typeface="Barlow" panose="00000500000000000000" pitchFamily="2" charset="0"/>
                  </a:rPr>
                  <a:t>EoM</a:t>
                </a:r>
                <a:r>
                  <a:rPr lang="en-US" dirty="0">
                    <a:solidFill>
                      <a:schemeClr val="bg1"/>
                    </a:solidFill>
                    <a:latin typeface="Barlow" panose="00000500000000000000" pitchFamily="2" charset="0"/>
                  </a:rPr>
                  <a:t>.</a:t>
                </a:r>
              </a:p>
            </p:txBody>
          </p:sp>
        </mc:Choice>
        <mc:Fallback>
          <p:sp>
            <p:nvSpPr>
              <p:cNvPr id="17" name="Google Shape;496;p42">
                <a:extLst>
                  <a:ext uri="{FF2B5EF4-FFF2-40B4-BE49-F238E27FC236}">
                    <a16:creationId xmlns:a16="http://schemas.microsoft.com/office/drawing/2014/main" id="{319ABCAE-C76C-4BD4-96D8-50784F9498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9166" y="998499"/>
                <a:ext cx="7085669" cy="45720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 descr="Chart, line chart&#10;&#10;Description automatically generated">
            <a:extLst>
              <a:ext uri="{FF2B5EF4-FFF2-40B4-BE49-F238E27FC236}">
                <a16:creationId xmlns:a16="http://schemas.microsoft.com/office/drawing/2014/main" id="{0528EABE-9CE6-41D3-8784-8DC586EF707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089" r="22845"/>
          <a:stretch/>
        </p:blipFill>
        <p:spPr>
          <a:xfrm>
            <a:off x="1199844" y="1806753"/>
            <a:ext cx="3012181" cy="2834640"/>
          </a:xfrm>
          <a:prstGeom prst="rect">
            <a:avLst/>
          </a:prstGeom>
        </p:spPr>
      </p:pic>
      <p:pic>
        <p:nvPicPr>
          <p:cNvPr id="18" name="Picture 17" descr="Chart, line chart&#10;&#10;Description automatically generated">
            <a:extLst>
              <a:ext uri="{FF2B5EF4-FFF2-40B4-BE49-F238E27FC236}">
                <a16:creationId xmlns:a16="http://schemas.microsoft.com/office/drawing/2014/main" id="{F242BA29-33DC-46FD-BB0B-1EAB9DF1AD5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171" r="22683"/>
          <a:stretch/>
        </p:blipFill>
        <p:spPr>
          <a:xfrm>
            <a:off x="4898105" y="1806753"/>
            <a:ext cx="3007060" cy="283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20256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54;p41">
            <a:extLst>
              <a:ext uri="{FF2B5EF4-FFF2-40B4-BE49-F238E27FC236}">
                <a16:creationId xmlns:a16="http://schemas.microsoft.com/office/drawing/2014/main" id="{007F3884-53A2-4889-8F2F-3CC8E48B27A3}"/>
              </a:ext>
            </a:extLst>
          </p:cNvPr>
          <p:cNvSpPr/>
          <p:nvPr/>
        </p:nvSpPr>
        <p:spPr>
          <a:xfrm>
            <a:off x="2610732" y="1085600"/>
            <a:ext cx="3922536" cy="3665973"/>
          </a:xfrm>
          <a:prstGeom prst="roundRect">
            <a:avLst>
              <a:gd name="adj" fmla="val 548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" name="Picture 10" descr="Chart&#10;&#10;Description automatically generated">
            <a:extLst>
              <a:ext uri="{FF2B5EF4-FFF2-40B4-BE49-F238E27FC236}">
                <a16:creationId xmlns:a16="http://schemas.microsoft.com/office/drawing/2014/main" id="{E9F1DB32-8C9D-469F-ADED-432A1454CC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4502" y="1251088"/>
            <a:ext cx="3334996" cy="3334996"/>
          </a:xfrm>
          <a:prstGeom prst="rect">
            <a:avLst/>
          </a:prstGeom>
        </p:spPr>
      </p:pic>
      <p:sp>
        <p:nvSpPr>
          <p:cNvPr id="6" name="Google Shape;150;p16">
            <a:extLst>
              <a:ext uri="{FF2B5EF4-FFF2-40B4-BE49-F238E27FC236}">
                <a16:creationId xmlns:a16="http://schemas.microsoft.com/office/drawing/2014/main" id="{A49714ED-AF09-4A78-BCCF-94A7BBC0244D}"/>
              </a:ext>
            </a:extLst>
          </p:cNvPr>
          <p:cNvSpPr/>
          <p:nvPr/>
        </p:nvSpPr>
        <p:spPr>
          <a:xfrm>
            <a:off x="2786480" y="299555"/>
            <a:ext cx="3571041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2"/>
              </a:solidFill>
            </a:endParaRPr>
          </a:p>
        </p:txBody>
      </p:sp>
      <p:sp>
        <p:nvSpPr>
          <p:cNvPr id="8" name="Google Shape;463;p41">
            <a:extLst>
              <a:ext uri="{FF2B5EF4-FFF2-40B4-BE49-F238E27FC236}">
                <a16:creationId xmlns:a16="http://schemas.microsoft.com/office/drawing/2014/main" id="{110BE763-326D-430A-8A51-E326AAAB333C}"/>
              </a:ext>
            </a:extLst>
          </p:cNvPr>
          <p:cNvSpPr txBox="1">
            <a:spLocks/>
          </p:cNvSpPr>
          <p:nvPr/>
        </p:nvSpPr>
        <p:spPr>
          <a:xfrm>
            <a:off x="2938415" y="330905"/>
            <a:ext cx="3267171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leway ExtraBold"/>
              <a:buNone/>
              <a:defRPr sz="2800" b="0" i="0" u="none" strike="noStrike" cap="none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>
                <a:solidFill>
                  <a:schemeClr val="accent2"/>
                </a:solidFill>
              </a:rPr>
              <a:t>Identifying paths</a:t>
            </a:r>
          </a:p>
        </p:txBody>
      </p:sp>
    </p:spTree>
    <p:extLst>
      <p:ext uri="{BB962C8B-B14F-4D97-AF65-F5344CB8AC3E}">
        <p14:creationId xmlns:p14="http://schemas.microsoft.com/office/powerpoint/2010/main" val="346342207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54;p41">
            <a:extLst>
              <a:ext uri="{FF2B5EF4-FFF2-40B4-BE49-F238E27FC236}">
                <a16:creationId xmlns:a16="http://schemas.microsoft.com/office/drawing/2014/main" id="{007F3884-53A2-4889-8F2F-3CC8E48B27A3}"/>
              </a:ext>
            </a:extLst>
          </p:cNvPr>
          <p:cNvSpPr/>
          <p:nvPr/>
        </p:nvSpPr>
        <p:spPr>
          <a:xfrm>
            <a:off x="2962461" y="1258410"/>
            <a:ext cx="5876045" cy="3141027"/>
          </a:xfrm>
          <a:prstGeom prst="roundRect">
            <a:avLst>
              <a:gd name="adj" fmla="val 381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435;p40">
            <a:extLst>
              <a:ext uri="{FF2B5EF4-FFF2-40B4-BE49-F238E27FC236}">
                <a16:creationId xmlns:a16="http://schemas.microsoft.com/office/drawing/2014/main" id="{5936F95A-DE37-406E-9A29-3CC73213932C}"/>
              </a:ext>
            </a:extLst>
          </p:cNvPr>
          <p:cNvGrpSpPr/>
          <p:nvPr/>
        </p:nvGrpSpPr>
        <p:grpSpPr>
          <a:xfrm>
            <a:off x="333710" y="1258410"/>
            <a:ext cx="2329860" cy="3397410"/>
            <a:chOff x="2352606" y="1495876"/>
            <a:chExt cx="4438800" cy="2596200"/>
          </a:xfrm>
        </p:grpSpPr>
        <p:sp>
          <p:nvSpPr>
            <p:cNvPr id="12" name="Google Shape;436;p40">
              <a:extLst>
                <a:ext uri="{FF2B5EF4-FFF2-40B4-BE49-F238E27FC236}">
                  <a16:creationId xmlns:a16="http://schemas.microsoft.com/office/drawing/2014/main" id="{D28D07DC-4DBE-4FA3-80D3-1B6707CCA286}"/>
                </a:ext>
              </a:extLst>
            </p:cNvPr>
            <p:cNvSpPr/>
            <p:nvPr/>
          </p:nvSpPr>
          <p:spPr>
            <a:xfrm>
              <a:off x="2352606" y="1495876"/>
              <a:ext cx="4438800" cy="2596200"/>
            </a:xfrm>
            <a:prstGeom prst="roundRect">
              <a:avLst>
                <a:gd name="adj" fmla="val 712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" name="Google Shape;441;p40">
              <a:extLst>
                <a:ext uri="{FF2B5EF4-FFF2-40B4-BE49-F238E27FC236}">
                  <a16:creationId xmlns:a16="http://schemas.microsoft.com/office/drawing/2014/main" id="{7467A5FF-7599-4EBE-89B0-6FA30B0F12F1}"/>
                </a:ext>
              </a:extLst>
            </p:cNvPr>
            <p:cNvGrpSpPr/>
            <p:nvPr/>
          </p:nvGrpSpPr>
          <p:grpSpPr>
            <a:xfrm>
              <a:off x="6395569" y="3774607"/>
              <a:ext cx="395836" cy="317468"/>
              <a:chOff x="7773503" y="3987878"/>
              <a:chExt cx="395836" cy="317468"/>
            </a:xfrm>
          </p:grpSpPr>
          <p:sp>
            <p:nvSpPr>
              <p:cNvPr id="14" name="Google Shape;442;p40">
                <a:extLst>
                  <a:ext uri="{FF2B5EF4-FFF2-40B4-BE49-F238E27FC236}">
                    <a16:creationId xmlns:a16="http://schemas.microsoft.com/office/drawing/2014/main" id="{558CD0C1-7B6F-4078-AD08-F5E4EE8F4B4F}"/>
                  </a:ext>
                </a:extLst>
              </p:cNvPr>
              <p:cNvSpPr/>
              <p:nvPr/>
            </p:nvSpPr>
            <p:spPr>
              <a:xfrm flipH="1">
                <a:off x="7780650" y="3993550"/>
                <a:ext cx="384000" cy="311700"/>
              </a:xfrm>
              <a:prstGeom prst="rtTriangl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443;p40">
                <a:extLst>
                  <a:ext uri="{FF2B5EF4-FFF2-40B4-BE49-F238E27FC236}">
                    <a16:creationId xmlns:a16="http://schemas.microsoft.com/office/drawing/2014/main" id="{500CFA00-C4A8-48E2-B7F7-26666DE9417F}"/>
                  </a:ext>
                </a:extLst>
              </p:cNvPr>
              <p:cNvSpPr/>
              <p:nvPr/>
            </p:nvSpPr>
            <p:spPr>
              <a:xfrm>
                <a:off x="7773503" y="3987878"/>
                <a:ext cx="395836" cy="317468"/>
              </a:xfrm>
              <a:custGeom>
                <a:avLst/>
                <a:gdLst/>
                <a:ahLst/>
                <a:cxnLst/>
                <a:rect l="l" t="t" r="r" b="b"/>
                <a:pathLst>
                  <a:path w="261278" h="209550" extrusionOk="0">
                    <a:moveTo>
                      <a:pt x="66406" y="0"/>
                    </a:moveTo>
                    <a:lnTo>
                      <a:pt x="64625" y="71"/>
                    </a:lnTo>
                    <a:lnTo>
                      <a:pt x="62915" y="143"/>
                    </a:lnTo>
                    <a:lnTo>
                      <a:pt x="61205" y="356"/>
                    </a:lnTo>
                    <a:lnTo>
                      <a:pt x="59495" y="499"/>
                    </a:lnTo>
                    <a:lnTo>
                      <a:pt x="57785" y="784"/>
                    </a:lnTo>
                    <a:lnTo>
                      <a:pt x="56146" y="1069"/>
                    </a:lnTo>
                    <a:lnTo>
                      <a:pt x="54436" y="1354"/>
                    </a:lnTo>
                    <a:lnTo>
                      <a:pt x="51158" y="2138"/>
                    </a:lnTo>
                    <a:lnTo>
                      <a:pt x="47952" y="3064"/>
                    </a:lnTo>
                    <a:lnTo>
                      <a:pt x="44746" y="4133"/>
                    </a:lnTo>
                    <a:lnTo>
                      <a:pt x="41682" y="5344"/>
                    </a:lnTo>
                    <a:lnTo>
                      <a:pt x="38689" y="6698"/>
                    </a:lnTo>
                    <a:lnTo>
                      <a:pt x="35697" y="8265"/>
                    </a:lnTo>
                    <a:lnTo>
                      <a:pt x="32847" y="9904"/>
                    </a:lnTo>
                    <a:lnTo>
                      <a:pt x="30068" y="11685"/>
                    </a:lnTo>
                    <a:lnTo>
                      <a:pt x="27432" y="13538"/>
                    </a:lnTo>
                    <a:lnTo>
                      <a:pt x="24867" y="15604"/>
                    </a:lnTo>
                    <a:lnTo>
                      <a:pt x="22373" y="17742"/>
                    </a:lnTo>
                    <a:lnTo>
                      <a:pt x="20022" y="20022"/>
                    </a:lnTo>
                    <a:lnTo>
                      <a:pt x="17742" y="22373"/>
                    </a:lnTo>
                    <a:lnTo>
                      <a:pt x="15604" y="24867"/>
                    </a:lnTo>
                    <a:lnTo>
                      <a:pt x="13538" y="27432"/>
                    </a:lnTo>
                    <a:lnTo>
                      <a:pt x="11685" y="30139"/>
                    </a:lnTo>
                    <a:lnTo>
                      <a:pt x="9904" y="32847"/>
                    </a:lnTo>
                    <a:lnTo>
                      <a:pt x="8194" y="35697"/>
                    </a:lnTo>
                    <a:lnTo>
                      <a:pt x="6698" y="38689"/>
                    </a:lnTo>
                    <a:lnTo>
                      <a:pt x="5344" y="41682"/>
                    </a:lnTo>
                    <a:lnTo>
                      <a:pt x="4133" y="44817"/>
                    </a:lnTo>
                    <a:lnTo>
                      <a:pt x="3064" y="47952"/>
                    </a:lnTo>
                    <a:lnTo>
                      <a:pt x="2138" y="51158"/>
                    </a:lnTo>
                    <a:lnTo>
                      <a:pt x="1354" y="54436"/>
                    </a:lnTo>
                    <a:lnTo>
                      <a:pt x="1069" y="56146"/>
                    </a:lnTo>
                    <a:lnTo>
                      <a:pt x="784" y="57785"/>
                    </a:lnTo>
                    <a:lnTo>
                      <a:pt x="499" y="59495"/>
                    </a:lnTo>
                    <a:lnTo>
                      <a:pt x="285" y="61205"/>
                    </a:lnTo>
                    <a:lnTo>
                      <a:pt x="143" y="62915"/>
                    </a:lnTo>
                    <a:lnTo>
                      <a:pt x="71" y="64696"/>
                    </a:lnTo>
                    <a:lnTo>
                      <a:pt x="0" y="66406"/>
                    </a:lnTo>
                    <a:lnTo>
                      <a:pt x="0" y="68187"/>
                    </a:lnTo>
                    <a:lnTo>
                      <a:pt x="0" y="209550"/>
                    </a:lnTo>
                    <a:lnTo>
                      <a:pt x="2612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Google Shape;496;p42">
                <a:extLst>
                  <a:ext uri="{FF2B5EF4-FFF2-40B4-BE49-F238E27FC236}">
                    <a16:creationId xmlns:a16="http://schemas.microsoft.com/office/drawing/2014/main" id="{0F682C42-1879-4F1B-A94E-6B3FADA1138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6810" y="1766323"/>
                <a:ext cx="2103660" cy="2187619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endParaRPr lang="en-US" dirty="0">
                  <a:solidFill>
                    <a:schemeClr val="bg1"/>
                  </a:solidFill>
                  <a:latin typeface="Barlow" panose="00000500000000000000" pitchFamily="2" charset="0"/>
                </a:endParaRPr>
              </a:p>
              <a:p>
                <a:r>
                  <a:rPr lang="en-US" dirty="0">
                    <a:solidFill>
                      <a:schemeClr val="bg1"/>
                    </a:solidFill>
                    <a:latin typeface="Barlow" panose="00000500000000000000" pitchFamily="2" charset="0"/>
                  </a:rPr>
                  <a:t>A linear damping force was added: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b="0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F</m:t>
                    </m:r>
                    <m:r>
                      <a:rPr lang="en-GB" b="0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GB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acc>
                      <m:accPr>
                        <m:chr m:val="̇"/>
                        <m:ctrlPr>
                          <a:rPr lang="en-GB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GB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</m:acc>
                  </m:oMath>
                </a14:m>
                <a:endParaRPr lang="en-US" dirty="0">
                  <a:solidFill>
                    <a:schemeClr val="bg1"/>
                  </a:solidFill>
                  <a:latin typeface="Barlow" panose="00000500000000000000" pitchFamily="2" charset="0"/>
                </a:endParaRPr>
              </a:p>
              <a:p>
                <a:endParaRPr lang="en-US" dirty="0">
                  <a:solidFill>
                    <a:schemeClr val="bg1"/>
                  </a:solidFill>
                  <a:latin typeface="Barlow" panose="00000500000000000000" pitchFamily="2" charset="0"/>
                </a:endParaRPr>
              </a:p>
              <a:p>
                <a:r>
                  <a:rPr lang="en-US" dirty="0">
                    <a:solidFill>
                      <a:schemeClr val="bg1"/>
                    </a:solidFill>
                    <a:latin typeface="Barlow" panose="00000500000000000000" pitchFamily="2" charset="0"/>
                  </a:rPr>
                  <a:t>We observed underdamped, overdamped &amp; critically damped motion.</a:t>
                </a:r>
              </a:p>
            </p:txBody>
          </p:sp>
        </mc:Choice>
        <mc:Fallback xmlns="">
          <p:sp>
            <p:nvSpPr>
              <p:cNvPr id="16" name="Google Shape;496;p42">
                <a:extLst>
                  <a:ext uri="{FF2B5EF4-FFF2-40B4-BE49-F238E27FC236}">
                    <a16:creationId xmlns:a16="http://schemas.microsoft.com/office/drawing/2014/main" id="{0F682C42-1879-4F1B-A94E-6B3FADA113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810" y="1766323"/>
                <a:ext cx="2103660" cy="2187619"/>
              </a:xfrm>
              <a:prstGeom prst="rect">
                <a:avLst/>
              </a:prstGeom>
              <a:blipFill>
                <a:blip r:embed="rId3"/>
                <a:stretch>
                  <a:fillRect l="-87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Google Shape;150;p16">
            <a:extLst>
              <a:ext uri="{FF2B5EF4-FFF2-40B4-BE49-F238E27FC236}">
                <a16:creationId xmlns:a16="http://schemas.microsoft.com/office/drawing/2014/main" id="{1C9F88B3-0EAF-4147-AE2F-BB2D270A2321}"/>
              </a:ext>
            </a:extLst>
          </p:cNvPr>
          <p:cNvSpPr/>
          <p:nvPr/>
        </p:nvSpPr>
        <p:spPr>
          <a:xfrm>
            <a:off x="1498640" y="277391"/>
            <a:ext cx="6321397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2"/>
              </a:solidFill>
            </a:endParaRPr>
          </a:p>
        </p:txBody>
      </p:sp>
      <p:sp>
        <p:nvSpPr>
          <p:cNvPr id="18" name="Google Shape;463;p41">
            <a:extLst>
              <a:ext uri="{FF2B5EF4-FFF2-40B4-BE49-F238E27FC236}">
                <a16:creationId xmlns:a16="http://schemas.microsoft.com/office/drawing/2014/main" id="{12BF1E5F-EF9D-4CF8-A066-59B6D60A65E2}"/>
              </a:ext>
            </a:extLst>
          </p:cNvPr>
          <p:cNvSpPr txBox="1">
            <a:spLocks/>
          </p:cNvSpPr>
          <p:nvPr/>
        </p:nvSpPr>
        <p:spPr>
          <a:xfrm>
            <a:off x="1411301" y="341147"/>
            <a:ext cx="6321398" cy="368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leway ExtraBold"/>
              <a:buNone/>
              <a:defRPr sz="2800" b="0" i="0" u="none" strike="noStrike" cap="none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>
                <a:solidFill>
                  <a:schemeClr val="accent2"/>
                </a:solidFill>
              </a:rPr>
              <a:t>Adding Damping &amp; Driving Forces</a:t>
            </a:r>
          </a:p>
        </p:txBody>
      </p:sp>
      <p:pic>
        <p:nvPicPr>
          <p:cNvPr id="20" name="Picture 19" descr="Chart, line chart&#10;&#10;Description automatically generated">
            <a:extLst>
              <a:ext uri="{FF2B5EF4-FFF2-40B4-BE49-F238E27FC236}">
                <a16:creationId xmlns:a16="http://schemas.microsoft.com/office/drawing/2014/main" id="{013CDF91-E86D-4E2E-8CB5-72F356383C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3776" y="1401437"/>
            <a:ext cx="5593414" cy="285497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Google Shape;492;p42">
                <a:extLst>
                  <a:ext uri="{FF2B5EF4-FFF2-40B4-BE49-F238E27FC236}">
                    <a16:creationId xmlns:a16="http://schemas.microsoft.com/office/drawing/2014/main" id="{F651A135-6D41-4700-8297-8F2488591DB5}"/>
                  </a:ext>
                </a:extLst>
              </p:cNvPr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127340" y="1479888"/>
                <a:ext cx="2742600" cy="3657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lvl="0"/>
                <a:r>
                  <a:rPr lang="en" dirty="0">
                    <a:solidFill>
                      <a:schemeClr val="bg1"/>
                    </a:solidFill>
                  </a:rPr>
                  <a:t>Damping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1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b>
                        <m:r>
                          <a:rPr lang="en-GB" b="1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GB" dirty="0">
                    <a:solidFill>
                      <a:schemeClr val="bg1"/>
                    </a:solidFill>
                  </a:rPr>
                  <a:t>)</a:t>
                </a:r>
                <a:endParaRPr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1" name="Google Shape;492;p42">
                <a:extLst>
                  <a:ext uri="{FF2B5EF4-FFF2-40B4-BE49-F238E27FC236}">
                    <a16:creationId xmlns:a16="http://schemas.microsoft.com/office/drawing/2014/main" id="{F651A135-6D41-4700-8297-8F2488591DB5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27340" y="1479888"/>
                <a:ext cx="2742600" cy="365700"/>
              </a:xfrm>
              <a:prstGeom prst="rect">
                <a:avLst/>
              </a:prstGeom>
              <a:blipFill>
                <a:blip r:embed="rId5"/>
                <a:stretch>
                  <a:fillRect t="-38333" b="-6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5884467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54;p41">
            <a:extLst>
              <a:ext uri="{FF2B5EF4-FFF2-40B4-BE49-F238E27FC236}">
                <a16:creationId xmlns:a16="http://schemas.microsoft.com/office/drawing/2014/main" id="{007F3884-53A2-4889-8F2F-3CC8E48B27A3}"/>
              </a:ext>
            </a:extLst>
          </p:cNvPr>
          <p:cNvSpPr/>
          <p:nvPr/>
        </p:nvSpPr>
        <p:spPr>
          <a:xfrm>
            <a:off x="2610732" y="1085600"/>
            <a:ext cx="3922536" cy="3665973"/>
          </a:xfrm>
          <a:prstGeom prst="roundRect">
            <a:avLst>
              <a:gd name="adj" fmla="val 548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150;p16">
            <a:extLst>
              <a:ext uri="{FF2B5EF4-FFF2-40B4-BE49-F238E27FC236}">
                <a16:creationId xmlns:a16="http://schemas.microsoft.com/office/drawing/2014/main" id="{F79D5AE5-B475-4245-A1E6-7BC85F50B806}"/>
              </a:ext>
            </a:extLst>
          </p:cNvPr>
          <p:cNvSpPr/>
          <p:nvPr/>
        </p:nvSpPr>
        <p:spPr>
          <a:xfrm>
            <a:off x="2698850" y="299555"/>
            <a:ext cx="3746300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Google Shape;463;p41">
                <a:extLst>
                  <a:ext uri="{FF2B5EF4-FFF2-40B4-BE49-F238E27FC236}">
                    <a16:creationId xmlns:a16="http://schemas.microsoft.com/office/drawing/2014/main" id="{94AE3756-FACF-4A6F-AD25-38BD28C325A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698850" y="330905"/>
                <a:ext cx="3746301" cy="457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ts val="2800"/>
                  <a:buFont typeface="Raleway ExtraBold"/>
                  <a:buNone/>
                  <a:defRPr sz="2800" b="0" i="0" u="none" strike="noStrike" cap="none">
                    <a:solidFill>
                      <a:schemeClr val="accent1"/>
                    </a:solidFill>
                    <a:latin typeface="Raleway ExtraBold"/>
                    <a:ea typeface="Raleway ExtraBold"/>
                    <a:cs typeface="Raleway ExtraBold"/>
                    <a:sym typeface="Raleway ExtraBold"/>
                  </a:defRPr>
                </a:lvl1pPr>
                <a:lvl2pPr marR="0" lvl="1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2pPr>
                <a:lvl3pPr marR="0" lvl="2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3pPr>
                <a:lvl4pPr marR="0" lvl="3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4pPr>
                <a:lvl5pPr marR="0" lvl="4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5pPr>
                <a:lvl6pPr marR="0" lvl="5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6pPr>
                <a:lvl7pPr marR="0" lvl="6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7pPr>
                <a:lvl8pPr marR="0" lvl="7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8pPr>
                <a:lvl9pPr marR="0" lvl="8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9pPr>
              </a:lstStyle>
              <a:p>
                <a:r>
                  <a:rPr lang="en-US" dirty="0">
                    <a:solidFill>
                      <a:schemeClr val="accent2"/>
                    </a:solidFill>
                  </a:rPr>
                  <a:t>Damping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b>
                        <m:r>
                          <a:rPr lang="en-GB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2"/>
                    </a:solidFill>
                  </a:rPr>
                  <a:t>)</a:t>
                </a:r>
              </a:p>
            </p:txBody>
          </p:sp>
        </mc:Choice>
        <mc:Fallback>
          <p:sp>
            <p:nvSpPr>
              <p:cNvPr id="8" name="Google Shape;463;p41">
                <a:extLst>
                  <a:ext uri="{FF2B5EF4-FFF2-40B4-BE49-F238E27FC236}">
                    <a16:creationId xmlns:a16="http://schemas.microsoft.com/office/drawing/2014/main" id="{94AE3756-FACF-4A6F-AD25-38BD28C325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8850" y="330905"/>
                <a:ext cx="3746301" cy="457200"/>
              </a:xfrm>
              <a:prstGeom prst="rect">
                <a:avLst/>
              </a:prstGeom>
              <a:blipFill>
                <a:blip r:embed="rId3"/>
                <a:stretch>
                  <a:fillRect t="-20000" b="-44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4D99436B-3452-4667-8A28-849D60FA14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3220" y="1249806"/>
            <a:ext cx="3337560" cy="3337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22402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54;p41">
            <a:extLst>
              <a:ext uri="{FF2B5EF4-FFF2-40B4-BE49-F238E27FC236}">
                <a16:creationId xmlns:a16="http://schemas.microsoft.com/office/drawing/2014/main" id="{007F3884-53A2-4889-8F2F-3CC8E48B27A3}"/>
              </a:ext>
            </a:extLst>
          </p:cNvPr>
          <p:cNvSpPr/>
          <p:nvPr/>
        </p:nvSpPr>
        <p:spPr>
          <a:xfrm>
            <a:off x="2962461" y="1258410"/>
            <a:ext cx="5876045" cy="3141027"/>
          </a:xfrm>
          <a:prstGeom prst="roundRect">
            <a:avLst>
              <a:gd name="adj" fmla="val 381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435;p40">
            <a:extLst>
              <a:ext uri="{FF2B5EF4-FFF2-40B4-BE49-F238E27FC236}">
                <a16:creationId xmlns:a16="http://schemas.microsoft.com/office/drawing/2014/main" id="{5936F95A-DE37-406E-9A29-3CC73213932C}"/>
              </a:ext>
            </a:extLst>
          </p:cNvPr>
          <p:cNvGrpSpPr/>
          <p:nvPr/>
        </p:nvGrpSpPr>
        <p:grpSpPr>
          <a:xfrm>
            <a:off x="333710" y="1258410"/>
            <a:ext cx="2329860" cy="3397410"/>
            <a:chOff x="2352606" y="1495876"/>
            <a:chExt cx="4438800" cy="2596200"/>
          </a:xfrm>
        </p:grpSpPr>
        <p:sp>
          <p:nvSpPr>
            <p:cNvPr id="12" name="Google Shape;436;p40">
              <a:extLst>
                <a:ext uri="{FF2B5EF4-FFF2-40B4-BE49-F238E27FC236}">
                  <a16:creationId xmlns:a16="http://schemas.microsoft.com/office/drawing/2014/main" id="{D28D07DC-4DBE-4FA3-80D3-1B6707CCA286}"/>
                </a:ext>
              </a:extLst>
            </p:cNvPr>
            <p:cNvSpPr/>
            <p:nvPr/>
          </p:nvSpPr>
          <p:spPr>
            <a:xfrm>
              <a:off x="2352606" y="1495876"/>
              <a:ext cx="4438800" cy="2596200"/>
            </a:xfrm>
            <a:prstGeom prst="roundRect">
              <a:avLst>
                <a:gd name="adj" fmla="val 712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" name="Google Shape;441;p40">
              <a:extLst>
                <a:ext uri="{FF2B5EF4-FFF2-40B4-BE49-F238E27FC236}">
                  <a16:creationId xmlns:a16="http://schemas.microsoft.com/office/drawing/2014/main" id="{7467A5FF-7599-4EBE-89B0-6FA30B0F12F1}"/>
                </a:ext>
              </a:extLst>
            </p:cNvPr>
            <p:cNvGrpSpPr/>
            <p:nvPr/>
          </p:nvGrpSpPr>
          <p:grpSpPr>
            <a:xfrm>
              <a:off x="6395569" y="3774607"/>
              <a:ext cx="395836" cy="317468"/>
              <a:chOff x="7773503" y="3987878"/>
              <a:chExt cx="395836" cy="317468"/>
            </a:xfrm>
          </p:grpSpPr>
          <p:sp>
            <p:nvSpPr>
              <p:cNvPr id="14" name="Google Shape;442;p40">
                <a:extLst>
                  <a:ext uri="{FF2B5EF4-FFF2-40B4-BE49-F238E27FC236}">
                    <a16:creationId xmlns:a16="http://schemas.microsoft.com/office/drawing/2014/main" id="{558CD0C1-7B6F-4078-AD08-F5E4EE8F4B4F}"/>
                  </a:ext>
                </a:extLst>
              </p:cNvPr>
              <p:cNvSpPr/>
              <p:nvPr/>
            </p:nvSpPr>
            <p:spPr>
              <a:xfrm flipH="1">
                <a:off x="7780650" y="3993550"/>
                <a:ext cx="384000" cy="311700"/>
              </a:xfrm>
              <a:prstGeom prst="rtTriangl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443;p40">
                <a:extLst>
                  <a:ext uri="{FF2B5EF4-FFF2-40B4-BE49-F238E27FC236}">
                    <a16:creationId xmlns:a16="http://schemas.microsoft.com/office/drawing/2014/main" id="{500CFA00-C4A8-48E2-B7F7-26666DE9417F}"/>
                  </a:ext>
                </a:extLst>
              </p:cNvPr>
              <p:cNvSpPr/>
              <p:nvPr/>
            </p:nvSpPr>
            <p:spPr>
              <a:xfrm>
                <a:off x="7773503" y="3987878"/>
                <a:ext cx="395836" cy="317468"/>
              </a:xfrm>
              <a:custGeom>
                <a:avLst/>
                <a:gdLst/>
                <a:ahLst/>
                <a:cxnLst/>
                <a:rect l="l" t="t" r="r" b="b"/>
                <a:pathLst>
                  <a:path w="261278" h="209550" extrusionOk="0">
                    <a:moveTo>
                      <a:pt x="66406" y="0"/>
                    </a:moveTo>
                    <a:lnTo>
                      <a:pt x="64625" y="71"/>
                    </a:lnTo>
                    <a:lnTo>
                      <a:pt x="62915" y="143"/>
                    </a:lnTo>
                    <a:lnTo>
                      <a:pt x="61205" y="356"/>
                    </a:lnTo>
                    <a:lnTo>
                      <a:pt x="59495" y="499"/>
                    </a:lnTo>
                    <a:lnTo>
                      <a:pt x="57785" y="784"/>
                    </a:lnTo>
                    <a:lnTo>
                      <a:pt x="56146" y="1069"/>
                    </a:lnTo>
                    <a:lnTo>
                      <a:pt x="54436" y="1354"/>
                    </a:lnTo>
                    <a:lnTo>
                      <a:pt x="51158" y="2138"/>
                    </a:lnTo>
                    <a:lnTo>
                      <a:pt x="47952" y="3064"/>
                    </a:lnTo>
                    <a:lnTo>
                      <a:pt x="44746" y="4133"/>
                    </a:lnTo>
                    <a:lnTo>
                      <a:pt x="41682" y="5344"/>
                    </a:lnTo>
                    <a:lnTo>
                      <a:pt x="38689" y="6698"/>
                    </a:lnTo>
                    <a:lnTo>
                      <a:pt x="35697" y="8265"/>
                    </a:lnTo>
                    <a:lnTo>
                      <a:pt x="32847" y="9904"/>
                    </a:lnTo>
                    <a:lnTo>
                      <a:pt x="30068" y="11685"/>
                    </a:lnTo>
                    <a:lnTo>
                      <a:pt x="27432" y="13538"/>
                    </a:lnTo>
                    <a:lnTo>
                      <a:pt x="24867" y="15604"/>
                    </a:lnTo>
                    <a:lnTo>
                      <a:pt x="22373" y="17742"/>
                    </a:lnTo>
                    <a:lnTo>
                      <a:pt x="20022" y="20022"/>
                    </a:lnTo>
                    <a:lnTo>
                      <a:pt x="17742" y="22373"/>
                    </a:lnTo>
                    <a:lnTo>
                      <a:pt x="15604" y="24867"/>
                    </a:lnTo>
                    <a:lnTo>
                      <a:pt x="13538" y="27432"/>
                    </a:lnTo>
                    <a:lnTo>
                      <a:pt x="11685" y="30139"/>
                    </a:lnTo>
                    <a:lnTo>
                      <a:pt x="9904" y="32847"/>
                    </a:lnTo>
                    <a:lnTo>
                      <a:pt x="8194" y="35697"/>
                    </a:lnTo>
                    <a:lnTo>
                      <a:pt x="6698" y="38689"/>
                    </a:lnTo>
                    <a:lnTo>
                      <a:pt x="5344" y="41682"/>
                    </a:lnTo>
                    <a:lnTo>
                      <a:pt x="4133" y="44817"/>
                    </a:lnTo>
                    <a:lnTo>
                      <a:pt x="3064" y="47952"/>
                    </a:lnTo>
                    <a:lnTo>
                      <a:pt x="2138" y="51158"/>
                    </a:lnTo>
                    <a:lnTo>
                      <a:pt x="1354" y="54436"/>
                    </a:lnTo>
                    <a:lnTo>
                      <a:pt x="1069" y="56146"/>
                    </a:lnTo>
                    <a:lnTo>
                      <a:pt x="784" y="57785"/>
                    </a:lnTo>
                    <a:lnTo>
                      <a:pt x="499" y="59495"/>
                    </a:lnTo>
                    <a:lnTo>
                      <a:pt x="285" y="61205"/>
                    </a:lnTo>
                    <a:lnTo>
                      <a:pt x="143" y="62915"/>
                    </a:lnTo>
                    <a:lnTo>
                      <a:pt x="71" y="64696"/>
                    </a:lnTo>
                    <a:lnTo>
                      <a:pt x="0" y="66406"/>
                    </a:lnTo>
                    <a:lnTo>
                      <a:pt x="0" y="68187"/>
                    </a:lnTo>
                    <a:lnTo>
                      <a:pt x="0" y="209550"/>
                    </a:lnTo>
                    <a:lnTo>
                      <a:pt x="2612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Google Shape;496;p42">
                <a:extLst>
                  <a:ext uri="{FF2B5EF4-FFF2-40B4-BE49-F238E27FC236}">
                    <a16:creationId xmlns:a16="http://schemas.microsoft.com/office/drawing/2014/main" id="{0F682C42-1879-4F1B-A94E-6B3FADA1138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6810" y="1766323"/>
                <a:ext cx="2103660" cy="2187619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/>
                <a:r>
                  <a:rPr lang="en-US" dirty="0">
                    <a:solidFill>
                      <a:schemeClr val="bg1"/>
                    </a:solidFill>
                    <a:latin typeface="Barlow" panose="00000500000000000000" pitchFamily="2" charset="0"/>
                  </a:rPr>
                  <a:t>The same results were obtained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GB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Barlow" panose="00000500000000000000" pitchFamily="2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6" name="Google Shape;496;p42">
                <a:extLst>
                  <a:ext uri="{FF2B5EF4-FFF2-40B4-BE49-F238E27FC236}">
                    <a16:creationId xmlns:a16="http://schemas.microsoft.com/office/drawing/2014/main" id="{0F682C42-1879-4F1B-A94E-6B3FADA113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810" y="1766323"/>
                <a:ext cx="2103660" cy="218761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Google Shape;492;p42">
                <a:extLst>
                  <a:ext uri="{FF2B5EF4-FFF2-40B4-BE49-F238E27FC236}">
                    <a16:creationId xmlns:a16="http://schemas.microsoft.com/office/drawing/2014/main" id="{F651A135-6D41-4700-8297-8F2488591DB5}"/>
                  </a:ext>
                </a:extLst>
              </p:cNvPr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127340" y="1579762"/>
                <a:ext cx="2742600" cy="3657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lvl="0"/>
                <a:r>
                  <a:rPr lang="en" dirty="0">
                    <a:solidFill>
                      <a:schemeClr val="bg1"/>
                    </a:solidFill>
                  </a:rPr>
                  <a:t>Damping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1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b>
                        <m:r>
                          <a:rPr lang="en-GB" b="1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" dirty="0">
                    <a:solidFill>
                      <a:schemeClr val="bg1"/>
                    </a:solidFill>
                  </a:rPr>
                  <a:t>)</a:t>
                </a:r>
                <a:endParaRPr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1" name="Google Shape;492;p42">
                <a:extLst>
                  <a:ext uri="{FF2B5EF4-FFF2-40B4-BE49-F238E27FC236}">
                    <a16:creationId xmlns:a16="http://schemas.microsoft.com/office/drawing/2014/main" id="{F651A135-6D41-4700-8297-8F2488591DB5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27340" y="1579762"/>
                <a:ext cx="2742600" cy="365700"/>
              </a:xfrm>
              <a:prstGeom prst="rect">
                <a:avLst/>
              </a:prstGeom>
              <a:blipFill>
                <a:blip r:embed="rId4"/>
                <a:stretch>
                  <a:fillRect t="-38333" b="-68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Picture 18" descr="Chart, line chart&#10;&#10;Description automatically generated">
            <a:extLst>
              <a:ext uri="{FF2B5EF4-FFF2-40B4-BE49-F238E27FC236}">
                <a16:creationId xmlns:a16="http://schemas.microsoft.com/office/drawing/2014/main" id="{BFDFD5BF-AF99-4FDB-9FCE-5C546A43A2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5779" y="1402459"/>
            <a:ext cx="5589409" cy="2852928"/>
          </a:xfrm>
          <a:prstGeom prst="rect">
            <a:avLst/>
          </a:prstGeom>
        </p:spPr>
      </p:pic>
      <p:sp>
        <p:nvSpPr>
          <p:cNvPr id="20" name="Google Shape;150;p16">
            <a:extLst>
              <a:ext uri="{FF2B5EF4-FFF2-40B4-BE49-F238E27FC236}">
                <a16:creationId xmlns:a16="http://schemas.microsoft.com/office/drawing/2014/main" id="{617A5C10-7737-4557-9238-6D9C75AD3BFD}"/>
              </a:ext>
            </a:extLst>
          </p:cNvPr>
          <p:cNvSpPr/>
          <p:nvPr/>
        </p:nvSpPr>
        <p:spPr>
          <a:xfrm>
            <a:off x="1498640" y="277391"/>
            <a:ext cx="6321397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2"/>
              </a:solidFill>
            </a:endParaRPr>
          </a:p>
        </p:txBody>
      </p:sp>
      <p:sp>
        <p:nvSpPr>
          <p:cNvPr id="22" name="Google Shape;463;p41">
            <a:extLst>
              <a:ext uri="{FF2B5EF4-FFF2-40B4-BE49-F238E27FC236}">
                <a16:creationId xmlns:a16="http://schemas.microsoft.com/office/drawing/2014/main" id="{FB0F43C6-F63F-4B93-8280-5CDB8CBCE481}"/>
              </a:ext>
            </a:extLst>
          </p:cNvPr>
          <p:cNvSpPr txBox="1">
            <a:spLocks/>
          </p:cNvSpPr>
          <p:nvPr/>
        </p:nvSpPr>
        <p:spPr>
          <a:xfrm>
            <a:off x="1411301" y="341147"/>
            <a:ext cx="6321398" cy="368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leway ExtraBold"/>
              <a:buNone/>
              <a:defRPr sz="2800" b="0" i="0" u="none" strike="noStrike" cap="none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>
                <a:solidFill>
                  <a:schemeClr val="accent2"/>
                </a:solidFill>
              </a:rPr>
              <a:t>Adding Damping &amp; Driving Forces</a:t>
            </a:r>
          </a:p>
        </p:txBody>
      </p:sp>
    </p:spTree>
    <p:extLst>
      <p:ext uri="{BB962C8B-B14F-4D97-AF65-F5344CB8AC3E}">
        <p14:creationId xmlns:p14="http://schemas.microsoft.com/office/powerpoint/2010/main" val="274426217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150;p16">
            <a:extLst>
              <a:ext uri="{FF2B5EF4-FFF2-40B4-BE49-F238E27FC236}">
                <a16:creationId xmlns:a16="http://schemas.microsoft.com/office/drawing/2014/main" id="{67DAB3E3-7290-44B9-9DAC-63A7C6DD86C4}"/>
              </a:ext>
            </a:extLst>
          </p:cNvPr>
          <p:cNvSpPr/>
          <p:nvPr/>
        </p:nvSpPr>
        <p:spPr>
          <a:xfrm>
            <a:off x="2732359" y="290675"/>
            <a:ext cx="3679282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2"/>
              </a:solidFill>
            </a:endParaRPr>
          </a:p>
        </p:txBody>
      </p:sp>
      <p:grpSp>
        <p:nvGrpSpPr>
          <p:cNvPr id="363" name="Google Shape;363;p38"/>
          <p:cNvGrpSpPr/>
          <p:nvPr/>
        </p:nvGrpSpPr>
        <p:grpSpPr>
          <a:xfrm>
            <a:off x="4858550" y="1372225"/>
            <a:ext cx="3389400" cy="1321200"/>
            <a:chOff x="899950" y="1372225"/>
            <a:chExt cx="3389400" cy="1321200"/>
          </a:xfrm>
        </p:grpSpPr>
        <p:sp>
          <p:nvSpPr>
            <p:cNvPr id="364" name="Google Shape;364;p38"/>
            <p:cNvSpPr/>
            <p:nvPr/>
          </p:nvSpPr>
          <p:spPr>
            <a:xfrm>
              <a:off x="899950" y="1372225"/>
              <a:ext cx="3389400" cy="1321200"/>
            </a:xfrm>
            <a:prstGeom prst="roundRect">
              <a:avLst>
                <a:gd name="adj" fmla="val 712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65" name="Google Shape;365;p38"/>
            <p:cNvGrpSpPr/>
            <p:nvPr/>
          </p:nvGrpSpPr>
          <p:grpSpPr>
            <a:xfrm>
              <a:off x="3638442" y="1532885"/>
              <a:ext cx="420286" cy="106769"/>
              <a:chOff x="2098350" y="467225"/>
              <a:chExt cx="817200" cy="207600"/>
            </a:xfrm>
          </p:grpSpPr>
          <p:sp>
            <p:nvSpPr>
              <p:cNvPr id="366" name="Google Shape;366;p38"/>
              <p:cNvSpPr/>
              <p:nvPr/>
            </p:nvSpPr>
            <p:spPr>
              <a:xfrm>
                <a:off x="2098350" y="467225"/>
                <a:ext cx="207600" cy="207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" name="Google Shape;367;p38"/>
              <p:cNvSpPr/>
              <p:nvPr/>
            </p:nvSpPr>
            <p:spPr>
              <a:xfrm>
                <a:off x="2403150" y="467225"/>
                <a:ext cx="207600" cy="207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" name="Google Shape;368;p38"/>
              <p:cNvSpPr/>
              <p:nvPr/>
            </p:nvSpPr>
            <p:spPr>
              <a:xfrm>
                <a:off x="2707950" y="467225"/>
                <a:ext cx="207600" cy="207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9" name="Google Shape;369;p38"/>
            <p:cNvGrpSpPr/>
            <p:nvPr/>
          </p:nvGrpSpPr>
          <p:grpSpPr>
            <a:xfrm>
              <a:off x="3893514" y="2375957"/>
              <a:ext cx="395836" cy="317468"/>
              <a:chOff x="7773503" y="3987878"/>
              <a:chExt cx="395836" cy="317468"/>
            </a:xfrm>
          </p:grpSpPr>
          <p:sp>
            <p:nvSpPr>
              <p:cNvPr id="370" name="Google Shape;370;p38"/>
              <p:cNvSpPr/>
              <p:nvPr/>
            </p:nvSpPr>
            <p:spPr>
              <a:xfrm flipH="1">
                <a:off x="7780650" y="3993550"/>
                <a:ext cx="384000" cy="311700"/>
              </a:xfrm>
              <a:prstGeom prst="rtTriangl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" name="Google Shape;371;p38"/>
              <p:cNvSpPr/>
              <p:nvPr/>
            </p:nvSpPr>
            <p:spPr>
              <a:xfrm>
                <a:off x="7773503" y="3987878"/>
                <a:ext cx="395836" cy="317468"/>
              </a:xfrm>
              <a:custGeom>
                <a:avLst/>
                <a:gdLst/>
                <a:ahLst/>
                <a:cxnLst/>
                <a:rect l="l" t="t" r="r" b="b"/>
                <a:pathLst>
                  <a:path w="261278" h="209550" extrusionOk="0">
                    <a:moveTo>
                      <a:pt x="66406" y="0"/>
                    </a:moveTo>
                    <a:lnTo>
                      <a:pt x="64625" y="71"/>
                    </a:lnTo>
                    <a:lnTo>
                      <a:pt x="62915" y="143"/>
                    </a:lnTo>
                    <a:lnTo>
                      <a:pt x="61205" y="356"/>
                    </a:lnTo>
                    <a:lnTo>
                      <a:pt x="59495" y="499"/>
                    </a:lnTo>
                    <a:lnTo>
                      <a:pt x="57785" y="784"/>
                    </a:lnTo>
                    <a:lnTo>
                      <a:pt x="56146" y="1069"/>
                    </a:lnTo>
                    <a:lnTo>
                      <a:pt x="54436" y="1354"/>
                    </a:lnTo>
                    <a:lnTo>
                      <a:pt x="51158" y="2138"/>
                    </a:lnTo>
                    <a:lnTo>
                      <a:pt x="47952" y="3064"/>
                    </a:lnTo>
                    <a:lnTo>
                      <a:pt x="44746" y="4133"/>
                    </a:lnTo>
                    <a:lnTo>
                      <a:pt x="41682" y="5344"/>
                    </a:lnTo>
                    <a:lnTo>
                      <a:pt x="38689" y="6698"/>
                    </a:lnTo>
                    <a:lnTo>
                      <a:pt x="35697" y="8265"/>
                    </a:lnTo>
                    <a:lnTo>
                      <a:pt x="32847" y="9904"/>
                    </a:lnTo>
                    <a:lnTo>
                      <a:pt x="30068" y="11685"/>
                    </a:lnTo>
                    <a:lnTo>
                      <a:pt x="27432" y="13538"/>
                    </a:lnTo>
                    <a:lnTo>
                      <a:pt x="24867" y="15604"/>
                    </a:lnTo>
                    <a:lnTo>
                      <a:pt x="22373" y="17742"/>
                    </a:lnTo>
                    <a:lnTo>
                      <a:pt x="20022" y="20022"/>
                    </a:lnTo>
                    <a:lnTo>
                      <a:pt x="17742" y="22373"/>
                    </a:lnTo>
                    <a:lnTo>
                      <a:pt x="15604" y="24867"/>
                    </a:lnTo>
                    <a:lnTo>
                      <a:pt x="13538" y="27432"/>
                    </a:lnTo>
                    <a:lnTo>
                      <a:pt x="11685" y="30139"/>
                    </a:lnTo>
                    <a:lnTo>
                      <a:pt x="9904" y="32847"/>
                    </a:lnTo>
                    <a:lnTo>
                      <a:pt x="8194" y="35697"/>
                    </a:lnTo>
                    <a:lnTo>
                      <a:pt x="6698" y="38689"/>
                    </a:lnTo>
                    <a:lnTo>
                      <a:pt x="5344" y="41682"/>
                    </a:lnTo>
                    <a:lnTo>
                      <a:pt x="4133" y="44817"/>
                    </a:lnTo>
                    <a:lnTo>
                      <a:pt x="3064" y="47952"/>
                    </a:lnTo>
                    <a:lnTo>
                      <a:pt x="2138" y="51158"/>
                    </a:lnTo>
                    <a:lnTo>
                      <a:pt x="1354" y="54436"/>
                    </a:lnTo>
                    <a:lnTo>
                      <a:pt x="1069" y="56146"/>
                    </a:lnTo>
                    <a:lnTo>
                      <a:pt x="784" y="57785"/>
                    </a:lnTo>
                    <a:lnTo>
                      <a:pt x="499" y="59495"/>
                    </a:lnTo>
                    <a:lnTo>
                      <a:pt x="285" y="61205"/>
                    </a:lnTo>
                    <a:lnTo>
                      <a:pt x="143" y="62915"/>
                    </a:lnTo>
                    <a:lnTo>
                      <a:pt x="71" y="64696"/>
                    </a:lnTo>
                    <a:lnTo>
                      <a:pt x="0" y="66406"/>
                    </a:lnTo>
                    <a:lnTo>
                      <a:pt x="0" y="68187"/>
                    </a:lnTo>
                    <a:lnTo>
                      <a:pt x="0" y="209550"/>
                    </a:lnTo>
                    <a:lnTo>
                      <a:pt x="2612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72" name="Google Shape;372;p38"/>
          <p:cNvGrpSpPr/>
          <p:nvPr/>
        </p:nvGrpSpPr>
        <p:grpSpPr>
          <a:xfrm>
            <a:off x="4858550" y="3011725"/>
            <a:ext cx="3389400" cy="1321200"/>
            <a:chOff x="899950" y="1372225"/>
            <a:chExt cx="3389400" cy="1321200"/>
          </a:xfrm>
        </p:grpSpPr>
        <p:sp>
          <p:nvSpPr>
            <p:cNvPr id="373" name="Google Shape;373;p38"/>
            <p:cNvSpPr/>
            <p:nvPr/>
          </p:nvSpPr>
          <p:spPr>
            <a:xfrm>
              <a:off x="899950" y="1372225"/>
              <a:ext cx="3389400" cy="1321200"/>
            </a:xfrm>
            <a:prstGeom prst="roundRect">
              <a:avLst>
                <a:gd name="adj" fmla="val 712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4" name="Google Shape;374;p38"/>
            <p:cNvGrpSpPr/>
            <p:nvPr/>
          </p:nvGrpSpPr>
          <p:grpSpPr>
            <a:xfrm>
              <a:off x="3638442" y="1532885"/>
              <a:ext cx="420286" cy="106769"/>
              <a:chOff x="2098350" y="467225"/>
              <a:chExt cx="817200" cy="207600"/>
            </a:xfrm>
          </p:grpSpPr>
          <p:sp>
            <p:nvSpPr>
              <p:cNvPr id="375" name="Google Shape;375;p38"/>
              <p:cNvSpPr/>
              <p:nvPr/>
            </p:nvSpPr>
            <p:spPr>
              <a:xfrm>
                <a:off x="2098350" y="467225"/>
                <a:ext cx="207600" cy="207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" name="Google Shape;376;p38"/>
              <p:cNvSpPr/>
              <p:nvPr/>
            </p:nvSpPr>
            <p:spPr>
              <a:xfrm>
                <a:off x="2403150" y="467225"/>
                <a:ext cx="207600" cy="207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" name="Google Shape;377;p38"/>
              <p:cNvSpPr/>
              <p:nvPr/>
            </p:nvSpPr>
            <p:spPr>
              <a:xfrm>
                <a:off x="2707950" y="467225"/>
                <a:ext cx="207600" cy="207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78" name="Google Shape;378;p38"/>
            <p:cNvGrpSpPr/>
            <p:nvPr/>
          </p:nvGrpSpPr>
          <p:grpSpPr>
            <a:xfrm>
              <a:off x="3893514" y="2375957"/>
              <a:ext cx="395836" cy="317468"/>
              <a:chOff x="7773503" y="3987878"/>
              <a:chExt cx="395836" cy="317468"/>
            </a:xfrm>
          </p:grpSpPr>
          <p:sp>
            <p:nvSpPr>
              <p:cNvPr id="379" name="Google Shape;379;p38"/>
              <p:cNvSpPr/>
              <p:nvPr/>
            </p:nvSpPr>
            <p:spPr>
              <a:xfrm flipH="1">
                <a:off x="7780650" y="3993550"/>
                <a:ext cx="384000" cy="311700"/>
              </a:xfrm>
              <a:prstGeom prst="rtTriangl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380;p38"/>
              <p:cNvSpPr/>
              <p:nvPr/>
            </p:nvSpPr>
            <p:spPr>
              <a:xfrm>
                <a:off x="7773503" y="3987878"/>
                <a:ext cx="395836" cy="317468"/>
              </a:xfrm>
              <a:custGeom>
                <a:avLst/>
                <a:gdLst/>
                <a:ahLst/>
                <a:cxnLst/>
                <a:rect l="l" t="t" r="r" b="b"/>
                <a:pathLst>
                  <a:path w="261278" h="209550" extrusionOk="0">
                    <a:moveTo>
                      <a:pt x="66406" y="0"/>
                    </a:moveTo>
                    <a:lnTo>
                      <a:pt x="64625" y="71"/>
                    </a:lnTo>
                    <a:lnTo>
                      <a:pt x="62915" y="143"/>
                    </a:lnTo>
                    <a:lnTo>
                      <a:pt x="61205" y="356"/>
                    </a:lnTo>
                    <a:lnTo>
                      <a:pt x="59495" y="499"/>
                    </a:lnTo>
                    <a:lnTo>
                      <a:pt x="57785" y="784"/>
                    </a:lnTo>
                    <a:lnTo>
                      <a:pt x="56146" y="1069"/>
                    </a:lnTo>
                    <a:lnTo>
                      <a:pt x="54436" y="1354"/>
                    </a:lnTo>
                    <a:lnTo>
                      <a:pt x="51158" y="2138"/>
                    </a:lnTo>
                    <a:lnTo>
                      <a:pt x="47952" y="3064"/>
                    </a:lnTo>
                    <a:lnTo>
                      <a:pt x="44746" y="4133"/>
                    </a:lnTo>
                    <a:lnTo>
                      <a:pt x="41682" y="5344"/>
                    </a:lnTo>
                    <a:lnTo>
                      <a:pt x="38689" y="6698"/>
                    </a:lnTo>
                    <a:lnTo>
                      <a:pt x="35697" y="8265"/>
                    </a:lnTo>
                    <a:lnTo>
                      <a:pt x="32847" y="9904"/>
                    </a:lnTo>
                    <a:lnTo>
                      <a:pt x="30068" y="11685"/>
                    </a:lnTo>
                    <a:lnTo>
                      <a:pt x="27432" y="13538"/>
                    </a:lnTo>
                    <a:lnTo>
                      <a:pt x="24867" y="15604"/>
                    </a:lnTo>
                    <a:lnTo>
                      <a:pt x="22373" y="17742"/>
                    </a:lnTo>
                    <a:lnTo>
                      <a:pt x="20022" y="20022"/>
                    </a:lnTo>
                    <a:lnTo>
                      <a:pt x="17742" y="22373"/>
                    </a:lnTo>
                    <a:lnTo>
                      <a:pt x="15604" y="24867"/>
                    </a:lnTo>
                    <a:lnTo>
                      <a:pt x="13538" y="27432"/>
                    </a:lnTo>
                    <a:lnTo>
                      <a:pt x="11685" y="30139"/>
                    </a:lnTo>
                    <a:lnTo>
                      <a:pt x="9904" y="32847"/>
                    </a:lnTo>
                    <a:lnTo>
                      <a:pt x="8194" y="35697"/>
                    </a:lnTo>
                    <a:lnTo>
                      <a:pt x="6698" y="38689"/>
                    </a:lnTo>
                    <a:lnTo>
                      <a:pt x="5344" y="41682"/>
                    </a:lnTo>
                    <a:lnTo>
                      <a:pt x="4133" y="44817"/>
                    </a:lnTo>
                    <a:lnTo>
                      <a:pt x="3064" y="47952"/>
                    </a:lnTo>
                    <a:lnTo>
                      <a:pt x="2138" y="51158"/>
                    </a:lnTo>
                    <a:lnTo>
                      <a:pt x="1354" y="54436"/>
                    </a:lnTo>
                    <a:lnTo>
                      <a:pt x="1069" y="56146"/>
                    </a:lnTo>
                    <a:lnTo>
                      <a:pt x="784" y="57785"/>
                    </a:lnTo>
                    <a:lnTo>
                      <a:pt x="499" y="59495"/>
                    </a:lnTo>
                    <a:lnTo>
                      <a:pt x="285" y="61205"/>
                    </a:lnTo>
                    <a:lnTo>
                      <a:pt x="143" y="62915"/>
                    </a:lnTo>
                    <a:lnTo>
                      <a:pt x="71" y="64696"/>
                    </a:lnTo>
                    <a:lnTo>
                      <a:pt x="0" y="66406"/>
                    </a:lnTo>
                    <a:lnTo>
                      <a:pt x="0" y="68187"/>
                    </a:lnTo>
                    <a:lnTo>
                      <a:pt x="0" y="209550"/>
                    </a:lnTo>
                    <a:lnTo>
                      <a:pt x="2612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81" name="Google Shape;381;p38"/>
          <p:cNvGrpSpPr/>
          <p:nvPr/>
        </p:nvGrpSpPr>
        <p:grpSpPr>
          <a:xfrm>
            <a:off x="899950" y="3011725"/>
            <a:ext cx="3389400" cy="1321200"/>
            <a:chOff x="899950" y="1372225"/>
            <a:chExt cx="3389400" cy="1321200"/>
          </a:xfrm>
        </p:grpSpPr>
        <p:sp>
          <p:nvSpPr>
            <p:cNvPr id="382" name="Google Shape;382;p38"/>
            <p:cNvSpPr/>
            <p:nvPr/>
          </p:nvSpPr>
          <p:spPr>
            <a:xfrm>
              <a:off x="899950" y="1372225"/>
              <a:ext cx="3389400" cy="1321200"/>
            </a:xfrm>
            <a:prstGeom prst="roundRect">
              <a:avLst>
                <a:gd name="adj" fmla="val 712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83" name="Google Shape;383;p38"/>
            <p:cNvGrpSpPr/>
            <p:nvPr/>
          </p:nvGrpSpPr>
          <p:grpSpPr>
            <a:xfrm>
              <a:off x="3638442" y="1532885"/>
              <a:ext cx="420286" cy="106769"/>
              <a:chOff x="2098350" y="467225"/>
              <a:chExt cx="817200" cy="207600"/>
            </a:xfrm>
          </p:grpSpPr>
          <p:sp>
            <p:nvSpPr>
              <p:cNvPr id="384" name="Google Shape;384;p38"/>
              <p:cNvSpPr/>
              <p:nvPr/>
            </p:nvSpPr>
            <p:spPr>
              <a:xfrm>
                <a:off x="2098350" y="467225"/>
                <a:ext cx="207600" cy="207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" name="Google Shape;385;p38"/>
              <p:cNvSpPr/>
              <p:nvPr/>
            </p:nvSpPr>
            <p:spPr>
              <a:xfrm>
                <a:off x="2403150" y="467225"/>
                <a:ext cx="207600" cy="207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" name="Google Shape;386;p38"/>
              <p:cNvSpPr/>
              <p:nvPr/>
            </p:nvSpPr>
            <p:spPr>
              <a:xfrm>
                <a:off x="2707950" y="467225"/>
                <a:ext cx="207600" cy="207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7" name="Google Shape;387;p38"/>
            <p:cNvGrpSpPr/>
            <p:nvPr/>
          </p:nvGrpSpPr>
          <p:grpSpPr>
            <a:xfrm>
              <a:off x="3893514" y="2375957"/>
              <a:ext cx="395836" cy="317468"/>
              <a:chOff x="7773503" y="3987878"/>
              <a:chExt cx="395836" cy="317468"/>
            </a:xfrm>
          </p:grpSpPr>
          <p:sp>
            <p:nvSpPr>
              <p:cNvPr id="388" name="Google Shape;388;p38"/>
              <p:cNvSpPr/>
              <p:nvPr/>
            </p:nvSpPr>
            <p:spPr>
              <a:xfrm flipH="1">
                <a:off x="7780650" y="3993550"/>
                <a:ext cx="384000" cy="311700"/>
              </a:xfrm>
              <a:prstGeom prst="rtTriangl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" name="Google Shape;389;p38"/>
              <p:cNvSpPr/>
              <p:nvPr/>
            </p:nvSpPr>
            <p:spPr>
              <a:xfrm>
                <a:off x="7773503" y="3987878"/>
                <a:ext cx="395836" cy="317468"/>
              </a:xfrm>
              <a:custGeom>
                <a:avLst/>
                <a:gdLst/>
                <a:ahLst/>
                <a:cxnLst/>
                <a:rect l="l" t="t" r="r" b="b"/>
                <a:pathLst>
                  <a:path w="261278" h="209550" extrusionOk="0">
                    <a:moveTo>
                      <a:pt x="66406" y="0"/>
                    </a:moveTo>
                    <a:lnTo>
                      <a:pt x="64625" y="71"/>
                    </a:lnTo>
                    <a:lnTo>
                      <a:pt x="62915" y="143"/>
                    </a:lnTo>
                    <a:lnTo>
                      <a:pt x="61205" y="356"/>
                    </a:lnTo>
                    <a:lnTo>
                      <a:pt x="59495" y="499"/>
                    </a:lnTo>
                    <a:lnTo>
                      <a:pt x="57785" y="784"/>
                    </a:lnTo>
                    <a:lnTo>
                      <a:pt x="56146" y="1069"/>
                    </a:lnTo>
                    <a:lnTo>
                      <a:pt x="54436" y="1354"/>
                    </a:lnTo>
                    <a:lnTo>
                      <a:pt x="51158" y="2138"/>
                    </a:lnTo>
                    <a:lnTo>
                      <a:pt x="47952" y="3064"/>
                    </a:lnTo>
                    <a:lnTo>
                      <a:pt x="44746" y="4133"/>
                    </a:lnTo>
                    <a:lnTo>
                      <a:pt x="41682" y="5344"/>
                    </a:lnTo>
                    <a:lnTo>
                      <a:pt x="38689" y="6698"/>
                    </a:lnTo>
                    <a:lnTo>
                      <a:pt x="35697" y="8265"/>
                    </a:lnTo>
                    <a:lnTo>
                      <a:pt x="32847" y="9904"/>
                    </a:lnTo>
                    <a:lnTo>
                      <a:pt x="30068" y="11685"/>
                    </a:lnTo>
                    <a:lnTo>
                      <a:pt x="27432" y="13538"/>
                    </a:lnTo>
                    <a:lnTo>
                      <a:pt x="24867" y="15604"/>
                    </a:lnTo>
                    <a:lnTo>
                      <a:pt x="22373" y="17742"/>
                    </a:lnTo>
                    <a:lnTo>
                      <a:pt x="20022" y="20022"/>
                    </a:lnTo>
                    <a:lnTo>
                      <a:pt x="17742" y="22373"/>
                    </a:lnTo>
                    <a:lnTo>
                      <a:pt x="15604" y="24867"/>
                    </a:lnTo>
                    <a:lnTo>
                      <a:pt x="13538" y="27432"/>
                    </a:lnTo>
                    <a:lnTo>
                      <a:pt x="11685" y="30139"/>
                    </a:lnTo>
                    <a:lnTo>
                      <a:pt x="9904" y="32847"/>
                    </a:lnTo>
                    <a:lnTo>
                      <a:pt x="8194" y="35697"/>
                    </a:lnTo>
                    <a:lnTo>
                      <a:pt x="6698" y="38689"/>
                    </a:lnTo>
                    <a:lnTo>
                      <a:pt x="5344" y="41682"/>
                    </a:lnTo>
                    <a:lnTo>
                      <a:pt x="4133" y="44817"/>
                    </a:lnTo>
                    <a:lnTo>
                      <a:pt x="3064" y="47952"/>
                    </a:lnTo>
                    <a:lnTo>
                      <a:pt x="2138" y="51158"/>
                    </a:lnTo>
                    <a:lnTo>
                      <a:pt x="1354" y="54436"/>
                    </a:lnTo>
                    <a:lnTo>
                      <a:pt x="1069" y="56146"/>
                    </a:lnTo>
                    <a:lnTo>
                      <a:pt x="784" y="57785"/>
                    </a:lnTo>
                    <a:lnTo>
                      <a:pt x="499" y="59495"/>
                    </a:lnTo>
                    <a:lnTo>
                      <a:pt x="285" y="61205"/>
                    </a:lnTo>
                    <a:lnTo>
                      <a:pt x="143" y="62915"/>
                    </a:lnTo>
                    <a:lnTo>
                      <a:pt x="71" y="64696"/>
                    </a:lnTo>
                    <a:lnTo>
                      <a:pt x="0" y="66406"/>
                    </a:lnTo>
                    <a:lnTo>
                      <a:pt x="0" y="68187"/>
                    </a:lnTo>
                    <a:lnTo>
                      <a:pt x="0" y="209550"/>
                    </a:lnTo>
                    <a:lnTo>
                      <a:pt x="2612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90" name="Google Shape;390;p38"/>
          <p:cNvGrpSpPr/>
          <p:nvPr/>
        </p:nvGrpSpPr>
        <p:grpSpPr>
          <a:xfrm>
            <a:off x="899950" y="1372225"/>
            <a:ext cx="3389400" cy="1321200"/>
            <a:chOff x="899950" y="1372225"/>
            <a:chExt cx="3389400" cy="1321200"/>
          </a:xfrm>
        </p:grpSpPr>
        <p:sp>
          <p:nvSpPr>
            <p:cNvPr id="391" name="Google Shape;391;p38"/>
            <p:cNvSpPr/>
            <p:nvPr/>
          </p:nvSpPr>
          <p:spPr>
            <a:xfrm>
              <a:off x="899950" y="1372225"/>
              <a:ext cx="3389400" cy="1321200"/>
            </a:xfrm>
            <a:prstGeom prst="roundRect">
              <a:avLst>
                <a:gd name="adj" fmla="val 712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92" name="Google Shape;392;p38"/>
            <p:cNvGrpSpPr/>
            <p:nvPr/>
          </p:nvGrpSpPr>
          <p:grpSpPr>
            <a:xfrm>
              <a:off x="3638442" y="1532885"/>
              <a:ext cx="420286" cy="106769"/>
              <a:chOff x="2098350" y="467225"/>
              <a:chExt cx="817200" cy="207600"/>
            </a:xfrm>
          </p:grpSpPr>
          <p:sp>
            <p:nvSpPr>
              <p:cNvPr id="393" name="Google Shape;393;p38"/>
              <p:cNvSpPr/>
              <p:nvPr/>
            </p:nvSpPr>
            <p:spPr>
              <a:xfrm>
                <a:off x="2098350" y="467225"/>
                <a:ext cx="207600" cy="207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" name="Google Shape;394;p38"/>
              <p:cNvSpPr/>
              <p:nvPr/>
            </p:nvSpPr>
            <p:spPr>
              <a:xfrm>
                <a:off x="2403150" y="467225"/>
                <a:ext cx="207600" cy="207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" name="Google Shape;395;p38"/>
              <p:cNvSpPr/>
              <p:nvPr/>
            </p:nvSpPr>
            <p:spPr>
              <a:xfrm>
                <a:off x="2707950" y="467225"/>
                <a:ext cx="207600" cy="207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6" name="Google Shape;396;p38"/>
            <p:cNvGrpSpPr/>
            <p:nvPr/>
          </p:nvGrpSpPr>
          <p:grpSpPr>
            <a:xfrm>
              <a:off x="3893514" y="2375957"/>
              <a:ext cx="395836" cy="317468"/>
              <a:chOff x="7773503" y="3987878"/>
              <a:chExt cx="395836" cy="317468"/>
            </a:xfrm>
          </p:grpSpPr>
          <p:sp>
            <p:nvSpPr>
              <p:cNvPr id="397" name="Google Shape;397;p38"/>
              <p:cNvSpPr/>
              <p:nvPr/>
            </p:nvSpPr>
            <p:spPr>
              <a:xfrm flipH="1">
                <a:off x="7780650" y="3993550"/>
                <a:ext cx="384000" cy="311700"/>
              </a:xfrm>
              <a:prstGeom prst="rtTriangl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" name="Google Shape;398;p38"/>
              <p:cNvSpPr/>
              <p:nvPr/>
            </p:nvSpPr>
            <p:spPr>
              <a:xfrm>
                <a:off x="7773503" y="3987878"/>
                <a:ext cx="395836" cy="317468"/>
              </a:xfrm>
              <a:custGeom>
                <a:avLst/>
                <a:gdLst/>
                <a:ahLst/>
                <a:cxnLst/>
                <a:rect l="l" t="t" r="r" b="b"/>
                <a:pathLst>
                  <a:path w="261278" h="209550" extrusionOk="0">
                    <a:moveTo>
                      <a:pt x="66406" y="0"/>
                    </a:moveTo>
                    <a:lnTo>
                      <a:pt x="64625" y="71"/>
                    </a:lnTo>
                    <a:lnTo>
                      <a:pt x="62915" y="143"/>
                    </a:lnTo>
                    <a:lnTo>
                      <a:pt x="61205" y="356"/>
                    </a:lnTo>
                    <a:lnTo>
                      <a:pt x="59495" y="499"/>
                    </a:lnTo>
                    <a:lnTo>
                      <a:pt x="57785" y="784"/>
                    </a:lnTo>
                    <a:lnTo>
                      <a:pt x="56146" y="1069"/>
                    </a:lnTo>
                    <a:lnTo>
                      <a:pt x="54436" y="1354"/>
                    </a:lnTo>
                    <a:lnTo>
                      <a:pt x="51158" y="2138"/>
                    </a:lnTo>
                    <a:lnTo>
                      <a:pt x="47952" y="3064"/>
                    </a:lnTo>
                    <a:lnTo>
                      <a:pt x="44746" y="4133"/>
                    </a:lnTo>
                    <a:lnTo>
                      <a:pt x="41682" y="5344"/>
                    </a:lnTo>
                    <a:lnTo>
                      <a:pt x="38689" y="6698"/>
                    </a:lnTo>
                    <a:lnTo>
                      <a:pt x="35697" y="8265"/>
                    </a:lnTo>
                    <a:lnTo>
                      <a:pt x="32847" y="9904"/>
                    </a:lnTo>
                    <a:lnTo>
                      <a:pt x="30068" y="11685"/>
                    </a:lnTo>
                    <a:lnTo>
                      <a:pt x="27432" y="13538"/>
                    </a:lnTo>
                    <a:lnTo>
                      <a:pt x="24867" y="15604"/>
                    </a:lnTo>
                    <a:lnTo>
                      <a:pt x="22373" y="17742"/>
                    </a:lnTo>
                    <a:lnTo>
                      <a:pt x="20022" y="20022"/>
                    </a:lnTo>
                    <a:lnTo>
                      <a:pt x="17742" y="22373"/>
                    </a:lnTo>
                    <a:lnTo>
                      <a:pt x="15604" y="24867"/>
                    </a:lnTo>
                    <a:lnTo>
                      <a:pt x="13538" y="27432"/>
                    </a:lnTo>
                    <a:lnTo>
                      <a:pt x="11685" y="30139"/>
                    </a:lnTo>
                    <a:lnTo>
                      <a:pt x="9904" y="32847"/>
                    </a:lnTo>
                    <a:lnTo>
                      <a:pt x="8194" y="35697"/>
                    </a:lnTo>
                    <a:lnTo>
                      <a:pt x="6698" y="38689"/>
                    </a:lnTo>
                    <a:lnTo>
                      <a:pt x="5344" y="41682"/>
                    </a:lnTo>
                    <a:lnTo>
                      <a:pt x="4133" y="44817"/>
                    </a:lnTo>
                    <a:lnTo>
                      <a:pt x="3064" y="47952"/>
                    </a:lnTo>
                    <a:lnTo>
                      <a:pt x="2138" y="51158"/>
                    </a:lnTo>
                    <a:lnTo>
                      <a:pt x="1354" y="54436"/>
                    </a:lnTo>
                    <a:lnTo>
                      <a:pt x="1069" y="56146"/>
                    </a:lnTo>
                    <a:lnTo>
                      <a:pt x="784" y="57785"/>
                    </a:lnTo>
                    <a:lnTo>
                      <a:pt x="499" y="59495"/>
                    </a:lnTo>
                    <a:lnTo>
                      <a:pt x="285" y="61205"/>
                    </a:lnTo>
                    <a:lnTo>
                      <a:pt x="143" y="62915"/>
                    </a:lnTo>
                    <a:lnTo>
                      <a:pt x="71" y="64696"/>
                    </a:lnTo>
                    <a:lnTo>
                      <a:pt x="0" y="66406"/>
                    </a:lnTo>
                    <a:lnTo>
                      <a:pt x="0" y="68187"/>
                    </a:lnTo>
                    <a:lnTo>
                      <a:pt x="0" y="209550"/>
                    </a:lnTo>
                    <a:lnTo>
                      <a:pt x="2612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99" name="Google Shape;399;p38"/>
          <p:cNvSpPr/>
          <p:nvPr/>
        </p:nvSpPr>
        <p:spPr>
          <a:xfrm>
            <a:off x="1061600" y="3242988"/>
            <a:ext cx="685800" cy="685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8"/>
          <p:cNvSpPr/>
          <p:nvPr/>
        </p:nvSpPr>
        <p:spPr>
          <a:xfrm>
            <a:off x="5076825" y="3329425"/>
            <a:ext cx="685800" cy="68580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" name="Google Shape;401;p38"/>
          <p:cNvSpPr/>
          <p:nvPr/>
        </p:nvSpPr>
        <p:spPr>
          <a:xfrm>
            <a:off x="5076825" y="1689925"/>
            <a:ext cx="685800" cy="6858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" name="Google Shape;402;p38"/>
          <p:cNvSpPr/>
          <p:nvPr/>
        </p:nvSpPr>
        <p:spPr>
          <a:xfrm>
            <a:off x="1061600" y="1614075"/>
            <a:ext cx="685800" cy="6858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" name="Google Shape;403;p38"/>
          <p:cNvSpPr txBox="1">
            <a:spLocks noGrp="1"/>
          </p:cNvSpPr>
          <p:nvPr>
            <p:ph type="title" idx="15"/>
          </p:nvPr>
        </p:nvSpPr>
        <p:spPr>
          <a:xfrm>
            <a:off x="2877300" y="322025"/>
            <a:ext cx="33894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2"/>
                </a:solidFill>
              </a:rPr>
              <a:t>Table of contents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404" name="Google Shape;404;p38"/>
          <p:cNvSpPr txBox="1">
            <a:spLocks noGrp="1"/>
          </p:cNvSpPr>
          <p:nvPr>
            <p:ph type="subTitle" idx="5"/>
          </p:nvPr>
        </p:nvSpPr>
        <p:spPr>
          <a:xfrm>
            <a:off x="1859017" y="3602947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Constrained motion in 1D</a:t>
            </a:r>
          </a:p>
        </p:txBody>
      </p:sp>
      <p:sp>
        <p:nvSpPr>
          <p:cNvPr id="405" name="Google Shape;405;p38"/>
          <p:cNvSpPr txBox="1">
            <a:spLocks noGrp="1"/>
          </p:cNvSpPr>
          <p:nvPr>
            <p:ph type="title"/>
          </p:nvPr>
        </p:nvSpPr>
        <p:spPr>
          <a:xfrm>
            <a:off x="1859017" y="1611966"/>
            <a:ext cx="23055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Introduction</a:t>
            </a:r>
            <a:endParaRPr dirty="0"/>
          </a:p>
        </p:txBody>
      </p:sp>
      <p:sp>
        <p:nvSpPr>
          <p:cNvPr id="406" name="Google Shape;406;p38"/>
          <p:cNvSpPr txBox="1">
            <a:spLocks noGrp="1"/>
          </p:cNvSpPr>
          <p:nvPr>
            <p:ph type="subTitle" idx="1"/>
          </p:nvPr>
        </p:nvSpPr>
        <p:spPr>
          <a:xfrm>
            <a:off x="1859017" y="1969891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Constrained motion</a:t>
            </a:r>
            <a:endParaRPr dirty="0"/>
          </a:p>
        </p:txBody>
      </p:sp>
      <p:sp>
        <p:nvSpPr>
          <p:cNvPr id="407" name="Google Shape;407;p38"/>
          <p:cNvSpPr txBox="1">
            <a:spLocks noGrp="1"/>
          </p:cNvSpPr>
          <p:nvPr>
            <p:ph type="title" idx="2"/>
          </p:nvPr>
        </p:nvSpPr>
        <p:spPr>
          <a:xfrm>
            <a:off x="5851935" y="1601180"/>
            <a:ext cx="23055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Theory</a:t>
            </a:r>
            <a:endParaRPr dirty="0"/>
          </a:p>
        </p:txBody>
      </p:sp>
      <p:sp>
        <p:nvSpPr>
          <p:cNvPr id="408" name="Google Shape;408;p38"/>
          <p:cNvSpPr txBox="1">
            <a:spLocks noGrp="1"/>
          </p:cNvSpPr>
          <p:nvPr>
            <p:ph type="subTitle" idx="3"/>
          </p:nvPr>
        </p:nvSpPr>
        <p:spPr>
          <a:xfrm>
            <a:off x="5851935" y="195910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Runge-</a:t>
            </a:r>
            <a:r>
              <a:rPr lang="en-US" dirty="0" err="1"/>
              <a:t>Kutta</a:t>
            </a:r>
            <a:r>
              <a:rPr lang="en-US" dirty="0"/>
              <a:t> method (RK4)</a:t>
            </a:r>
          </a:p>
        </p:txBody>
      </p:sp>
      <p:sp>
        <p:nvSpPr>
          <p:cNvPr id="409" name="Google Shape;409;p38"/>
          <p:cNvSpPr txBox="1">
            <a:spLocks noGrp="1"/>
          </p:cNvSpPr>
          <p:nvPr>
            <p:ph type="title" idx="4"/>
          </p:nvPr>
        </p:nvSpPr>
        <p:spPr>
          <a:xfrm>
            <a:off x="1859017" y="3250929"/>
            <a:ext cx="23055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Part I</a:t>
            </a:r>
            <a:endParaRPr dirty="0"/>
          </a:p>
        </p:txBody>
      </p:sp>
      <p:sp>
        <p:nvSpPr>
          <p:cNvPr id="410" name="Google Shape;410;p38"/>
          <p:cNvSpPr txBox="1">
            <a:spLocks noGrp="1"/>
          </p:cNvSpPr>
          <p:nvPr>
            <p:ph type="title" idx="6"/>
          </p:nvPr>
        </p:nvSpPr>
        <p:spPr>
          <a:xfrm>
            <a:off x="5851935" y="3253932"/>
            <a:ext cx="23055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/>
              <a:t>Part II</a:t>
            </a:r>
            <a:endParaRPr dirty="0"/>
          </a:p>
        </p:txBody>
      </p:sp>
      <p:sp>
        <p:nvSpPr>
          <p:cNvPr id="411" name="Google Shape;411;p38"/>
          <p:cNvSpPr txBox="1">
            <a:spLocks noGrp="1"/>
          </p:cNvSpPr>
          <p:nvPr>
            <p:ph type="subTitle" idx="7"/>
          </p:nvPr>
        </p:nvSpPr>
        <p:spPr>
          <a:xfrm>
            <a:off x="5851935" y="3605950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Constrained motion in 2D</a:t>
            </a:r>
          </a:p>
        </p:txBody>
      </p:sp>
      <p:sp>
        <p:nvSpPr>
          <p:cNvPr id="412" name="Google Shape;412;p38"/>
          <p:cNvSpPr txBox="1">
            <a:spLocks noGrp="1"/>
          </p:cNvSpPr>
          <p:nvPr>
            <p:ph type="title" idx="8"/>
          </p:nvPr>
        </p:nvSpPr>
        <p:spPr>
          <a:xfrm>
            <a:off x="1037142" y="1733169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</a:t>
            </a:r>
            <a:endParaRPr dirty="0"/>
          </a:p>
        </p:txBody>
      </p:sp>
      <p:sp>
        <p:nvSpPr>
          <p:cNvPr id="413" name="Google Shape;413;p38"/>
          <p:cNvSpPr txBox="1">
            <a:spLocks noGrp="1"/>
          </p:cNvSpPr>
          <p:nvPr>
            <p:ph type="title" idx="9"/>
          </p:nvPr>
        </p:nvSpPr>
        <p:spPr>
          <a:xfrm>
            <a:off x="1037153" y="3372136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endParaRPr/>
          </a:p>
        </p:txBody>
      </p:sp>
      <p:sp>
        <p:nvSpPr>
          <p:cNvPr id="414" name="Google Shape;414;p38"/>
          <p:cNvSpPr txBox="1">
            <a:spLocks noGrp="1"/>
          </p:cNvSpPr>
          <p:nvPr>
            <p:ph type="title" idx="14"/>
          </p:nvPr>
        </p:nvSpPr>
        <p:spPr>
          <a:xfrm>
            <a:off x="5056917" y="3448542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</a:t>
            </a:r>
            <a:endParaRPr/>
          </a:p>
        </p:txBody>
      </p:sp>
      <p:sp>
        <p:nvSpPr>
          <p:cNvPr id="415" name="Google Shape;415;p38"/>
          <p:cNvSpPr txBox="1">
            <a:spLocks noGrp="1"/>
          </p:cNvSpPr>
          <p:nvPr>
            <p:ph type="title" idx="13"/>
          </p:nvPr>
        </p:nvSpPr>
        <p:spPr>
          <a:xfrm>
            <a:off x="5052386" y="1798754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0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9" grpId="0" animBg="1"/>
      <p:bldP spid="400" grpId="0" animBg="1"/>
      <p:bldP spid="401" grpId="0" animBg="1"/>
      <p:bldP spid="402" grpId="0" animBg="1"/>
      <p:bldP spid="404" grpId="0" build="p"/>
      <p:bldP spid="405" grpId="0"/>
      <p:bldP spid="406" grpId="0" build="p"/>
      <p:bldP spid="407" grpId="0"/>
      <p:bldP spid="408" grpId="0" build="p"/>
      <p:bldP spid="409" grpId="0"/>
      <p:bldP spid="410" grpId="0"/>
      <p:bldP spid="411" grpId="0" build="p"/>
      <p:bldP spid="412" grpId="0"/>
      <p:bldP spid="413" grpId="0"/>
      <p:bldP spid="414" grpId="0"/>
      <p:bldP spid="41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54;p41">
            <a:extLst>
              <a:ext uri="{FF2B5EF4-FFF2-40B4-BE49-F238E27FC236}">
                <a16:creationId xmlns:a16="http://schemas.microsoft.com/office/drawing/2014/main" id="{007F3884-53A2-4889-8F2F-3CC8E48B27A3}"/>
              </a:ext>
            </a:extLst>
          </p:cNvPr>
          <p:cNvSpPr/>
          <p:nvPr/>
        </p:nvSpPr>
        <p:spPr>
          <a:xfrm>
            <a:off x="2610732" y="1085600"/>
            <a:ext cx="3922536" cy="3665973"/>
          </a:xfrm>
          <a:prstGeom prst="roundRect">
            <a:avLst>
              <a:gd name="adj" fmla="val 548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150;p16">
            <a:extLst>
              <a:ext uri="{FF2B5EF4-FFF2-40B4-BE49-F238E27FC236}">
                <a16:creationId xmlns:a16="http://schemas.microsoft.com/office/drawing/2014/main" id="{F79D5AE5-B475-4245-A1E6-7BC85F50B806}"/>
              </a:ext>
            </a:extLst>
          </p:cNvPr>
          <p:cNvSpPr/>
          <p:nvPr/>
        </p:nvSpPr>
        <p:spPr>
          <a:xfrm>
            <a:off x="2698850" y="299555"/>
            <a:ext cx="3746300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Google Shape;463;p41">
                <a:extLst>
                  <a:ext uri="{FF2B5EF4-FFF2-40B4-BE49-F238E27FC236}">
                    <a16:creationId xmlns:a16="http://schemas.microsoft.com/office/drawing/2014/main" id="{94AE3756-FACF-4A6F-AD25-38BD28C325A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698850" y="330905"/>
                <a:ext cx="3746301" cy="457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ts val="2800"/>
                  <a:buFont typeface="Raleway ExtraBold"/>
                  <a:buNone/>
                  <a:defRPr sz="2800" b="0" i="0" u="none" strike="noStrike" cap="none">
                    <a:solidFill>
                      <a:schemeClr val="accent1"/>
                    </a:solidFill>
                    <a:latin typeface="Raleway ExtraBold"/>
                    <a:ea typeface="Raleway ExtraBold"/>
                    <a:cs typeface="Raleway ExtraBold"/>
                    <a:sym typeface="Raleway ExtraBold"/>
                  </a:defRPr>
                </a:lvl1pPr>
                <a:lvl2pPr marR="0" lvl="1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2pPr>
                <a:lvl3pPr marR="0" lvl="2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3pPr>
                <a:lvl4pPr marR="0" lvl="3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4pPr>
                <a:lvl5pPr marR="0" lvl="4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5pPr>
                <a:lvl6pPr marR="0" lvl="5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6pPr>
                <a:lvl7pPr marR="0" lvl="6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7pPr>
                <a:lvl8pPr marR="0" lvl="7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8pPr>
                <a:lvl9pPr marR="0" lvl="8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9pPr>
              </a:lstStyle>
              <a:p>
                <a:r>
                  <a:rPr lang="en-US" dirty="0">
                    <a:solidFill>
                      <a:schemeClr val="accent2"/>
                    </a:solidFill>
                  </a:rPr>
                  <a:t>Damping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b>
                        <m:r>
                          <a:rPr lang="en-GB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2"/>
                    </a:solidFill>
                  </a:rPr>
                  <a:t>)</a:t>
                </a:r>
              </a:p>
            </p:txBody>
          </p:sp>
        </mc:Choice>
        <mc:Fallback>
          <p:sp>
            <p:nvSpPr>
              <p:cNvPr id="8" name="Google Shape;463;p41">
                <a:extLst>
                  <a:ext uri="{FF2B5EF4-FFF2-40B4-BE49-F238E27FC236}">
                    <a16:creationId xmlns:a16="http://schemas.microsoft.com/office/drawing/2014/main" id="{94AE3756-FACF-4A6F-AD25-38BD28C325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8850" y="330905"/>
                <a:ext cx="3746301" cy="457200"/>
              </a:xfrm>
              <a:prstGeom prst="rect">
                <a:avLst/>
              </a:prstGeom>
              <a:blipFill>
                <a:blip r:embed="rId3"/>
                <a:stretch>
                  <a:fillRect t="-20000" b="-44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 descr="Graphical user interface&#10;&#10;Description automatically generated">
            <a:extLst>
              <a:ext uri="{FF2B5EF4-FFF2-40B4-BE49-F238E27FC236}">
                <a16:creationId xmlns:a16="http://schemas.microsoft.com/office/drawing/2014/main" id="{6A09B8CE-A483-4F81-A49E-D9DC245479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3220" y="1249806"/>
            <a:ext cx="3337560" cy="3337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4354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54;p41">
            <a:extLst>
              <a:ext uri="{FF2B5EF4-FFF2-40B4-BE49-F238E27FC236}">
                <a16:creationId xmlns:a16="http://schemas.microsoft.com/office/drawing/2014/main" id="{007F3884-53A2-4889-8F2F-3CC8E48B27A3}"/>
              </a:ext>
            </a:extLst>
          </p:cNvPr>
          <p:cNvSpPr/>
          <p:nvPr/>
        </p:nvSpPr>
        <p:spPr>
          <a:xfrm>
            <a:off x="2962461" y="1258410"/>
            <a:ext cx="5876045" cy="3141027"/>
          </a:xfrm>
          <a:prstGeom prst="roundRect">
            <a:avLst>
              <a:gd name="adj" fmla="val 381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435;p40">
            <a:extLst>
              <a:ext uri="{FF2B5EF4-FFF2-40B4-BE49-F238E27FC236}">
                <a16:creationId xmlns:a16="http://schemas.microsoft.com/office/drawing/2014/main" id="{5936F95A-DE37-406E-9A29-3CC73213932C}"/>
              </a:ext>
            </a:extLst>
          </p:cNvPr>
          <p:cNvGrpSpPr/>
          <p:nvPr/>
        </p:nvGrpSpPr>
        <p:grpSpPr>
          <a:xfrm>
            <a:off x="333710" y="1258410"/>
            <a:ext cx="2329860" cy="3397410"/>
            <a:chOff x="2352606" y="1495876"/>
            <a:chExt cx="4438800" cy="2596200"/>
          </a:xfrm>
        </p:grpSpPr>
        <p:sp>
          <p:nvSpPr>
            <p:cNvPr id="12" name="Google Shape;436;p40">
              <a:extLst>
                <a:ext uri="{FF2B5EF4-FFF2-40B4-BE49-F238E27FC236}">
                  <a16:creationId xmlns:a16="http://schemas.microsoft.com/office/drawing/2014/main" id="{D28D07DC-4DBE-4FA3-80D3-1B6707CCA286}"/>
                </a:ext>
              </a:extLst>
            </p:cNvPr>
            <p:cNvSpPr/>
            <p:nvPr/>
          </p:nvSpPr>
          <p:spPr>
            <a:xfrm>
              <a:off x="2352606" y="1495876"/>
              <a:ext cx="4438800" cy="2596200"/>
            </a:xfrm>
            <a:prstGeom prst="roundRect">
              <a:avLst>
                <a:gd name="adj" fmla="val 712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" name="Google Shape;441;p40">
              <a:extLst>
                <a:ext uri="{FF2B5EF4-FFF2-40B4-BE49-F238E27FC236}">
                  <a16:creationId xmlns:a16="http://schemas.microsoft.com/office/drawing/2014/main" id="{7467A5FF-7599-4EBE-89B0-6FA30B0F12F1}"/>
                </a:ext>
              </a:extLst>
            </p:cNvPr>
            <p:cNvGrpSpPr/>
            <p:nvPr/>
          </p:nvGrpSpPr>
          <p:grpSpPr>
            <a:xfrm>
              <a:off x="6395569" y="3774607"/>
              <a:ext cx="395836" cy="317468"/>
              <a:chOff x="7773503" y="3987878"/>
              <a:chExt cx="395836" cy="317468"/>
            </a:xfrm>
          </p:grpSpPr>
          <p:sp>
            <p:nvSpPr>
              <p:cNvPr id="14" name="Google Shape;442;p40">
                <a:extLst>
                  <a:ext uri="{FF2B5EF4-FFF2-40B4-BE49-F238E27FC236}">
                    <a16:creationId xmlns:a16="http://schemas.microsoft.com/office/drawing/2014/main" id="{558CD0C1-7B6F-4078-AD08-F5E4EE8F4B4F}"/>
                  </a:ext>
                </a:extLst>
              </p:cNvPr>
              <p:cNvSpPr/>
              <p:nvPr/>
            </p:nvSpPr>
            <p:spPr>
              <a:xfrm flipH="1">
                <a:off x="7780650" y="3993550"/>
                <a:ext cx="384000" cy="311700"/>
              </a:xfrm>
              <a:prstGeom prst="rtTriangl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443;p40">
                <a:extLst>
                  <a:ext uri="{FF2B5EF4-FFF2-40B4-BE49-F238E27FC236}">
                    <a16:creationId xmlns:a16="http://schemas.microsoft.com/office/drawing/2014/main" id="{500CFA00-C4A8-48E2-B7F7-26666DE9417F}"/>
                  </a:ext>
                </a:extLst>
              </p:cNvPr>
              <p:cNvSpPr/>
              <p:nvPr/>
            </p:nvSpPr>
            <p:spPr>
              <a:xfrm>
                <a:off x="7773503" y="3987878"/>
                <a:ext cx="395836" cy="317468"/>
              </a:xfrm>
              <a:custGeom>
                <a:avLst/>
                <a:gdLst/>
                <a:ahLst/>
                <a:cxnLst/>
                <a:rect l="l" t="t" r="r" b="b"/>
                <a:pathLst>
                  <a:path w="261278" h="209550" extrusionOk="0">
                    <a:moveTo>
                      <a:pt x="66406" y="0"/>
                    </a:moveTo>
                    <a:lnTo>
                      <a:pt x="64625" y="71"/>
                    </a:lnTo>
                    <a:lnTo>
                      <a:pt x="62915" y="143"/>
                    </a:lnTo>
                    <a:lnTo>
                      <a:pt x="61205" y="356"/>
                    </a:lnTo>
                    <a:lnTo>
                      <a:pt x="59495" y="499"/>
                    </a:lnTo>
                    <a:lnTo>
                      <a:pt x="57785" y="784"/>
                    </a:lnTo>
                    <a:lnTo>
                      <a:pt x="56146" y="1069"/>
                    </a:lnTo>
                    <a:lnTo>
                      <a:pt x="54436" y="1354"/>
                    </a:lnTo>
                    <a:lnTo>
                      <a:pt x="51158" y="2138"/>
                    </a:lnTo>
                    <a:lnTo>
                      <a:pt x="47952" y="3064"/>
                    </a:lnTo>
                    <a:lnTo>
                      <a:pt x="44746" y="4133"/>
                    </a:lnTo>
                    <a:lnTo>
                      <a:pt x="41682" y="5344"/>
                    </a:lnTo>
                    <a:lnTo>
                      <a:pt x="38689" y="6698"/>
                    </a:lnTo>
                    <a:lnTo>
                      <a:pt x="35697" y="8265"/>
                    </a:lnTo>
                    <a:lnTo>
                      <a:pt x="32847" y="9904"/>
                    </a:lnTo>
                    <a:lnTo>
                      <a:pt x="30068" y="11685"/>
                    </a:lnTo>
                    <a:lnTo>
                      <a:pt x="27432" y="13538"/>
                    </a:lnTo>
                    <a:lnTo>
                      <a:pt x="24867" y="15604"/>
                    </a:lnTo>
                    <a:lnTo>
                      <a:pt x="22373" y="17742"/>
                    </a:lnTo>
                    <a:lnTo>
                      <a:pt x="20022" y="20022"/>
                    </a:lnTo>
                    <a:lnTo>
                      <a:pt x="17742" y="22373"/>
                    </a:lnTo>
                    <a:lnTo>
                      <a:pt x="15604" y="24867"/>
                    </a:lnTo>
                    <a:lnTo>
                      <a:pt x="13538" y="27432"/>
                    </a:lnTo>
                    <a:lnTo>
                      <a:pt x="11685" y="30139"/>
                    </a:lnTo>
                    <a:lnTo>
                      <a:pt x="9904" y="32847"/>
                    </a:lnTo>
                    <a:lnTo>
                      <a:pt x="8194" y="35697"/>
                    </a:lnTo>
                    <a:lnTo>
                      <a:pt x="6698" y="38689"/>
                    </a:lnTo>
                    <a:lnTo>
                      <a:pt x="5344" y="41682"/>
                    </a:lnTo>
                    <a:lnTo>
                      <a:pt x="4133" y="44817"/>
                    </a:lnTo>
                    <a:lnTo>
                      <a:pt x="3064" y="47952"/>
                    </a:lnTo>
                    <a:lnTo>
                      <a:pt x="2138" y="51158"/>
                    </a:lnTo>
                    <a:lnTo>
                      <a:pt x="1354" y="54436"/>
                    </a:lnTo>
                    <a:lnTo>
                      <a:pt x="1069" y="56146"/>
                    </a:lnTo>
                    <a:lnTo>
                      <a:pt x="784" y="57785"/>
                    </a:lnTo>
                    <a:lnTo>
                      <a:pt x="499" y="59495"/>
                    </a:lnTo>
                    <a:lnTo>
                      <a:pt x="285" y="61205"/>
                    </a:lnTo>
                    <a:lnTo>
                      <a:pt x="143" y="62915"/>
                    </a:lnTo>
                    <a:lnTo>
                      <a:pt x="71" y="64696"/>
                    </a:lnTo>
                    <a:lnTo>
                      <a:pt x="0" y="66406"/>
                    </a:lnTo>
                    <a:lnTo>
                      <a:pt x="0" y="68187"/>
                    </a:lnTo>
                    <a:lnTo>
                      <a:pt x="0" y="209550"/>
                    </a:lnTo>
                    <a:lnTo>
                      <a:pt x="2612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Google Shape;496;p42">
                <a:extLst>
                  <a:ext uri="{FF2B5EF4-FFF2-40B4-BE49-F238E27FC236}">
                    <a16:creationId xmlns:a16="http://schemas.microsoft.com/office/drawing/2014/main" id="{0F682C42-1879-4F1B-A94E-6B3FADA1138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6809" y="2274235"/>
                <a:ext cx="2214297" cy="2125202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r>
                  <a:rPr lang="en-US" dirty="0">
                    <a:solidFill>
                      <a:schemeClr val="bg1"/>
                    </a:solidFill>
                    <a:latin typeface="Barlow" panose="00000500000000000000" pitchFamily="2" charset="0"/>
                  </a:rPr>
                  <a:t>The amplitude decreases with increasing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ω</m:t>
                        </m:r>
                      </m:e>
                      <m:sub>
                        <m:r>
                          <a:rPr lang="en-GB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Barlow" panose="00000500000000000000" pitchFamily="2" charset="0"/>
                  </a:rPr>
                  <a:t>.</a:t>
                </a:r>
              </a:p>
              <a:p>
                <a:endParaRPr lang="en-US" dirty="0">
                  <a:solidFill>
                    <a:schemeClr val="bg1"/>
                  </a:solidFill>
                  <a:latin typeface="Barlow" panose="00000500000000000000" pitchFamily="2" charset="0"/>
                </a:endParaRPr>
              </a:p>
              <a:p>
                <a:r>
                  <a:rPr lang="en-US" dirty="0">
                    <a:solidFill>
                      <a:schemeClr val="bg1"/>
                    </a:solidFill>
                    <a:latin typeface="Barlow" panose="00000500000000000000" pitchFamily="2" charset="0"/>
                  </a:rPr>
                  <a:t>At low frequencies, both curves blow up.</a:t>
                </a:r>
              </a:p>
              <a:p>
                <a:endParaRPr lang="en-US" dirty="0">
                  <a:solidFill>
                    <a:schemeClr val="bg1"/>
                  </a:solidFill>
                  <a:latin typeface="Barlow" panose="00000500000000000000" pitchFamily="2" charset="0"/>
                </a:endParaRPr>
              </a:p>
              <a:p>
                <a:r>
                  <a:rPr lang="en-US" dirty="0">
                    <a:solidFill>
                      <a:schemeClr val="bg1"/>
                    </a:solidFill>
                    <a:latin typeface="Barlow" panose="00000500000000000000" pitchFamily="2" charset="0"/>
                  </a:rPr>
                  <a:t>There is a resonance like behavior.</a:t>
                </a:r>
              </a:p>
              <a:p>
                <a:endParaRPr lang="en-US" dirty="0">
                  <a:solidFill>
                    <a:schemeClr val="bg1"/>
                  </a:solidFill>
                  <a:latin typeface="Barlow" panose="00000500000000000000" pitchFamily="2" charset="0"/>
                </a:endParaRPr>
              </a:p>
            </p:txBody>
          </p:sp>
        </mc:Choice>
        <mc:Fallback xmlns="">
          <p:sp>
            <p:nvSpPr>
              <p:cNvPr id="16" name="Google Shape;496;p42">
                <a:extLst>
                  <a:ext uri="{FF2B5EF4-FFF2-40B4-BE49-F238E27FC236}">
                    <a16:creationId xmlns:a16="http://schemas.microsoft.com/office/drawing/2014/main" id="{0F682C42-1879-4F1B-A94E-6B3FADA113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809" y="2274235"/>
                <a:ext cx="2214297" cy="2125202"/>
              </a:xfrm>
              <a:prstGeom prst="rect">
                <a:avLst/>
              </a:prstGeom>
              <a:blipFill>
                <a:blip r:embed="rId3"/>
                <a:stretch>
                  <a:fillRect l="-82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Google Shape;150;p16">
            <a:extLst>
              <a:ext uri="{FF2B5EF4-FFF2-40B4-BE49-F238E27FC236}">
                <a16:creationId xmlns:a16="http://schemas.microsoft.com/office/drawing/2014/main" id="{1C9F88B3-0EAF-4147-AE2F-BB2D270A2321}"/>
              </a:ext>
            </a:extLst>
          </p:cNvPr>
          <p:cNvSpPr/>
          <p:nvPr/>
        </p:nvSpPr>
        <p:spPr>
          <a:xfrm>
            <a:off x="2698850" y="299555"/>
            <a:ext cx="3746300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2"/>
              </a:solidFill>
            </a:endParaRPr>
          </a:p>
        </p:txBody>
      </p:sp>
      <p:sp>
        <p:nvSpPr>
          <p:cNvPr id="18" name="Google Shape;463;p41">
            <a:extLst>
              <a:ext uri="{FF2B5EF4-FFF2-40B4-BE49-F238E27FC236}">
                <a16:creationId xmlns:a16="http://schemas.microsoft.com/office/drawing/2014/main" id="{12BF1E5F-EF9D-4CF8-A066-59B6D60A65E2}"/>
              </a:ext>
            </a:extLst>
          </p:cNvPr>
          <p:cNvSpPr txBox="1">
            <a:spLocks/>
          </p:cNvSpPr>
          <p:nvPr/>
        </p:nvSpPr>
        <p:spPr>
          <a:xfrm>
            <a:off x="2698850" y="330905"/>
            <a:ext cx="3746301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leway ExtraBold"/>
              <a:buNone/>
              <a:defRPr sz="2800" b="0" i="0" u="none" strike="noStrike" cap="none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>
                <a:solidFill>
                  <a:schemeClr val="accent2"/>
                </a:solidFill>
              </a:rPr>
              <a:t>(Where is) Chaos</a:t>
            </a:r>
          </a:p>
        </p:txBody>
      </p:sp>
      <p:sp>
        <p:nvSpPr>
          <p:cNvPr id="21" name="Google Shape;492;p42">
            <a:extLst>
              <a:ext uri="{FF2B5EF4-FFF2-40B4-BE49-F238E27FC236}">
                <a16:creationId xmlns:a16="http://schemas.microsoft.com/office/drawing/2014/main" id="{F651A135-6D41-4700-8297-8F2488591DB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8036" y="1583473"/>
            <a:ext cx="27426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Driving frequency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20" name="Picture 19" descr="Graphical user interface, chart&#10;&#10;Description automatically generated with medium confidence">
            <a:extLst>
              <a:ext uri="{FF2B5EF4-FFF2-40B4-BE49-F238E27FC236}">
                <a16:creationId xmlns:a16="http://schemas.microsoft.com/office/drawing/2014/main" id="{7BE12C40-54E7-48B1-895A-09D6136F2D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5778" y="1402459"/>
            <a:ext cx="5589411" cy="2852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13779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54;p41">
            <a:extLst>
              <a:ext uri="{FF2B5EF4-FFF2-40B4-BE49-F238E27FC236}">
                <a16:creationId xmlns:a16="http://schemas.microsoft.com/office/drawing/2014/main" id="{007F3884-53A2-4889-8F2F-3CC8E48B27A3}"/>
              </a:ext>
            </a:extLst>
          </p:cNvPr>
          <p:cNvSpPr/>
          <p:nvPr/>
        </p:nvSpPr>
        <p:spPr>
          <a:xfrm>
            <a:off x="4951374" y="1633444"/>
            <a:ext cx="3107242" cy="3115960"/>
          </a:xfrm>
          <a:prstGeom prst="roundRect">
            <a:avLst>
              <a:gd name="adj" fmla="val 548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454;p41">
            <a:extLst>
              <a:ext uri="{FF2B5EF4-FFF2-40B4-BE49-F238E27FC236}">
                <a16:creationId xmlns:a16="http://schemas.microsoft.com/office/drawing/2014/main" id="{99841F29-2377-4962-991F-6D884BF3ECE7}"/>
              </a:ext>
            </a:extLst>
          </p:cNvPr>
          <p:cNvSpPr/>
          <p:nvPr/>
        </p:nvSpPr>
        <p:spPr>
          <a:xfrm>
            <a:off x="1182030" y="1633444"/>
            <a:ext cx="3107242" cy="3115960"/>
          </a:xfrm>
          <a:prstGeom prst="roundRect">
            <a:avLst>
              <a:gd name="adj" fmla="val 548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454;p41">
            <a:extLst>
              <a:ext uri="{FF2B5EF4-FFF2-40B4-BE49-F238E27FC236}">
                <a16:creationId xmlns:a16="http://schemas.microsoft.com/office/drawing/2014/main" id="{5E7EBD0D-A224-4C68-8AC0-191C01C273FA}"/>
              </a:ext>
            </a:extLst>
          </p:cNvPr>
          <p:cNvSpPr/>
          <p:nvPr/>
        </p:nvSpPr>
        <p:spPr>
          <a:xfrm>
            <a:off x="877639" y="998499"/>
            <a:ext cx="7388721" cy="457200"/>
          </a:xfrm>
          <a:prstGeom prst="roundRect">
            <a:avLst>
              <a:gd name="adj" fmla="val 2987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Google Shape;496;p42">
                <a:extLst>
                  <a:ext uri="{FF2B5EF4-FFF2-40B4-BE49-F238E27FC236}">
                    <a16:creationId xmlns:a16="http://schemas.microsoft.com/office/drawing/2014/main" id="{319ABCAE-C76C-4BD4-96D8-50784F9498D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91914" y="998499"/>
                <a:ext cx="5760170" cy="457201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/>
                <a:r>
                  <a:rPr lang="en-US" dirty="0">
                    <a:solidFill>
                      <a:schemeClr val="bg1"/>
                    </a:solidFill>
                    <a:latin typeface="Barlow" panose="00000500000000000000" pitchFamily="2" charset="0"/>
                  </a:rPr>
                  <a:t>At low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ω</m:t>
                        </m:r>
                      </m:e>
                      <m:sub>
                        <m:r>
                          <a:rPr lang="en-GB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Barlow" panose="00000500000000000000" pitchFamily="2" charset="0"/>
                  </a:rPr>
                  <a:t>, both curves blow up.</a:t>
                </a:r>
              </a:p>
            </p:txBody>
          </p:sp>
        </mc:Choice>
        <mc:Fallback xmlns="">
          <p:sp>
            <p:nvSpPr>
              <p:cNvPr id="17" name="Google Shape;496;p42">
                <a:extLst>
                  <a:ext uri="{FF2B5EF4-FFF2-40B4-BE49-F238E27FC236}">
                    <a16:creationId xmlns:a16="http://schemas.microsoft.com/office/drawing/2014/main" id="{319ABCAE-C76C-4BD4-96D8-50784F9498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1914" y="998499"/>
                <a:ext cx="5760170" cy="45720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 descr="Chart, line chart&#10;&#10;Description automatically generated">
            <a:extLst>
              <a:ext uri="{FF2B5EF4-FFF2-40B4-BE49-F238E27FC236}">
                <a16:creationId xmlns:a16="http://schemas.microsoft.com/office/drawing/2014/main" id="{CA6CF97A-2770-427C-A970-B9380D70AD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8331" y="1774104"/>
            <a:ext cx="2834640" cy="2834640"/>
          </a:xfrm>
          <a:prstGeom prst="rect">
            <a:avLst/>
          </a:prstGeom>
        </p:spPr>
      </p:pic>
      <p:pic>
        <p:nvPicPr>
          <p:cNvPr id="18" name="Picture 17" descr="Chart&#10;&#10;Description automatically generated">
            <a:extLst>
              <a:ext uri="{FF2B5EF4-FFF2-40B4-BE49-F238E27FC236}">
                <a16:creationId xmlns:a16="http://schemas.microsoft.com/office/drawing/2014/main" id="{870C9E86-A55A-4584-90BC-17DAA737C1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7675" y="1774104"/>
            <a:ext cx="2834640" cy="2834640"/>
          </a:xfrm>
          <a:prstGeom prst="rect">
            <a:avLst/>
          </a:prstGeom>
        </p:spPr>
      </p:pic>
      <p:sp>
        <p:nvSpPr>
          <p:cNvPr id="11" name="Google Shape;150;p16">
            <a:extLst>
              <a:ext uri="{FF2B5EF4-FFF2-40B4-BE49-F238E27FC236}">
                <a16:creationId xmlns:a16="http://schemas.microsoft.com/office/drawing/2014/main" id="{4D833C4A-2124-48CF-A009-7C92BA1679B1}"/>
              </a:ext>
            </a:extLst>
          </p:cNvPr>
          <p:cNvSpPr/>
          <p:nvPr/>
        </p:nvSpPr>
        <p:spPr>
          <a:xfrm>
            <a:off x="2698850" y="299555"/>
            <a:ext cx="3746300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2"/>
              </a:solidFill>
            </a:endParaRPr>
          </a:p>
        </p:txBody>
      </p:sp>
      <p:sp>
        <p:nvSpPr>
          <p:cNvPr id="12" name="Google Shape;463;p41">
            <a:extLst>
              <a:ext uri="{FF2B5EF4-FFF2-40B4-BE49-F238E27FC236}">
                <a16:creationId xmlns:a16="http://schemas.microsoft.com/office/drawing/2014/main" id="{0246B631-47B2-4538-94FE-DC87129DCBD2}"/>
              </a:ext>
            </a:extLst>
          </p:cNvPr>
          <p:cNvSpPr txBox="1">
            <a:spLocks/>
          </p:cNvSpPr>
          <p:nvPr/>
        </p:nvSpPr>
        <p:spPr>
          <a:xfrm>
            <a:off x="2698850" y="330905"/>
            <a:ext cx="3746301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leway ExtraBold"/>
              <a:buNone/>
              <a:defRPr sz="2800" b="0" i="0" u="none" strike="noStrike" cap="none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>
                <a:solidFill>
                  <a:schemeClr val="accent2"/>
                </a:solidFill>
              </a:rPr>
              <a:t>(Where is) Chaos</a:t>
            </a:r>
          </a:p>
        </p:txBody>
      </p:sp>
    </p:spTree>
    <p:extLst>
      <p:ext uri="{BB962C8B-B14F-4D97-AF65-F5344CB8AC3E}">
        <p14:creationId xmlns:p14="http://schemas.microsoft.com/office/powerpoint/2010/main" val="108149536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54;p41">
            <a:extLst>
              <a:ext uri="{FF2B5EF4-FFF2-40B4-BE49-F238E27FC236}">
                <a16:creationId xmlns:a16="http://schemas.microsoft.com/office/drawing/2014/main" id="{007F3884-53A2-4889-8F2F-3CC8E48B27A3}"/>
              </a:ext>
            </a:extLst>
          </p:cNvPr>
          <p:cNvSpPr/>
          <p:nvPr/>
        </p:nvSpPr>
        <p:spPr>
          <a:xfrm>
            <a:off x="2962461" y="1258410"/>
            <a:ext cx="5876045" cy="3141027"/>
          </a:xfrm>
          <a:prstGeom prst="roundRect">
            <a:avLst>
              <a:gd name="adj" fmla="val 381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435;p40">
            <a:extLst>
              <a:ext uri="{FF2B5EF4-FFF2-40B4-BE49-F238E27FC236}">
                <a16:creationId xmlns:a16="http://schemas.microsoft.com/office/drawing/2014/main" id="{5936F95A-DE37-406E-9A29-3CC73213932C}"/>
              </a:ext>
            </a:extLst>
          </p:cNvPr>
          <p:cNvGrpSpPr/>
          <p:nvPr/>
        </p:nvGrpSpPr>
        <p:grpSpPr>
          <a:xfrm>
            <a:off x="333710" y="1258410"/>
            <a:ext cx="2329860" cy="3397410"/>
            <a:chOff x="2352606" y="1495876"/>
            <a:chExt cx="4438800" cy="2596200"/>
          </a:xfrm>
        </p:grpSpPr>
        <p:sp>
          <p:nvSpPr>
            <p:cNvPr id="12" name="Google Shape;436;p40">
              <a:extLst>
                <a:ext uri="{FF2B5EF4-FFF2-40B4-BE49-F238E27FC236}">
                  <a16:creationId xmlns:a16="http://schemas.microsoft.com/office/drawing/2014/main" id="{D28D07DC-4DBE-4FA3-80D3-1B6707CCA286}"/>
                </a:ext>
              </a:extLst>
            </p:cNvPr>
            <p:cNvSpPr/>
            <p:nvPr/>
          </p:nvSpPr>
          <p:spPr>
            <a:xfrm>
              <a:off x="2352606" y="1495876"/>
              <a:ext cx="4438800" cy="2596200"/>
            </a:xfrm>
            <a:prstGeom prst="roundRect">
              <a:avLst>
                <a:gd name="adj" fmla="val 712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" name="Google Shape;441;p40">
              <a:extLst>
                <a:ext uri="{FF2B5EF4-FFF2-40B4-BE49-F238E27FC236}">
                  <a16:creationId xmlns:a16="http://schemas.microsoft.com/office/drawing/2014/main" id="{7467A5FF-7599-4EBE-89B0-6FA30B0F12F1}"/>
                </a:ext>
              </a:extLst>
            </p:cNvPr>
            <p:cNvGrpSpPr/>
            <p:nvPr/>
          </p:nvGrpSpPr>
          <p:grpSpPr>
            <a:xfrm>
              <a:off x="6395569" y="3774607"/>
              <a:ext cx="395836" cy="317468"/>
              <a:chOff x="7773503" y="3987878"/>
              <a:chExt cx="395836" cy="317468"/>
            </a:xfrm>
          </p:grpSpPr>
          <p:sp>
            <p:nvSpPr>
              <p:cNvPr id="14" name="Google Shape;442;p40">
                <a:extLst>
                  <a:ext uri="{FF2B5EF4-FFF2-40B4-BE49-F238E27FC236}">
                    <a16:creationId xmlns:a16="http://schemas.microsoft.com/office/drawing/2014/main" id="{558CD0C1-7B6F-4078-AD08-F5E4EE8F4B4F}"/>
                  </a:ext>
                </a:extLst>
              </p:cNvPr>
              <p:cNvSpPr/>
              <p:nvPr/>
            </p:nvSpPr>
            <p:spPr>
              <a:xfrm flipH="1">
                <a:off x="7780650" y="3993550"/>
                <a:ext cx="384000" cy="311700"/>
              </a:xfrm>
              <a:prstGeom prst="rtTriangl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443;p40">
                <a:extLst>
                  <a:ext uri="{FF2B5EF4-FFF2-40B4-BE49-F238E27FC236}">
                    <a16:creationId xmlns:a16="http://schemas.microsoft.com/office/drawing/2014/main" id="{500CFA00-C4A8-48E2-B7F7-26666DE9417F}"/>
                  </a:ext>
                </a:extLst>
              </p:cNvPr>
              <p:cNvSpPr/>
              <p:nvPr/>
            </p:nvSpPr>
            <p:spPr>
              <a:xfrm>
                <a:off x="7773503" y="3987878"/>
                <a:ext cx="395836" cy="317468"/>
              </a:xfrm>
              <a:custGeom>
                <a:avLst/>
                <a:gdLst/>
                <a:ahLst/>
                <a:cxnLst/>
                <a:rect l="l" t="t" r="r" b="b"/>
                <a:pathLst>
                  <a:path w="261278" h="209550" extrusionOk="0">
                    <a:moveTo>
                      <a:pt x="66406" y="0"/>
                    </a:moveTo>
                    <a:lnTo>
                      <a:pt x="64625" y="71"/>
                    </a:lnTo>
                    <a:lnTo>
                      <a:pt x="62915" y="143"/>
                    </a:lnTo>
                    <a:lnTo>
                      <a:pt x="61205" y="356"/>
                    </a:lnTo>
                    <a:lnTo>
                      <a:pt x="59495" y="499"/>
                    </a:lnTo>
                    <a:lnTo>
                      <a:pt x="57785" y="784"/>
                    </a:lnTo>
                    <a:lnTo>
                      <a:pt x="56146" y="1069"/>
                    </a:lnTo>
                    <a:lnTo>
                      <a:pt x="54436" y="1354"/>
                    </a:lnTo>
                    <a:lnTo>
                      <a:pt x="51158" y="2138"/>
                    </a:lnTo>
                    <a:lnTo>
                      <a:pt x="47952" y="3064"/>
                    </a:lnTo>
                    <a:lnTo>
                      <a:pt x="44746" y="4133"/>
                    </a:lnTo>
                    <a:lnTo>
                      <a:pt x="41682" y="5344"/>
                    </a:lnTo>
                    <a:lnTo>
                      <a:pt x="38689" y="6698"/>
                    </a:lnTo>
                    <a:lnTo>
                      <a:pt x="35697" y="8265"/>
                    </a:lnTo>
                    <a:lnTo>
                      <a:pt x="32847" y="9904"/>
                    </a:lnTo>
                    <a:lnTo>
                      <a:pt x="30068" y="11685"/>
                    </a:lnTo>
                    <a:lnTo>
                      <a:pt x="27432" y="13538"/>
                    </a:lnTo>
                    <a:lnTo>
                      <a:pt x="24867" y="15604"/>
                    </a:lnTo>
                    <a:lnTo>
                      <a:pt x="22373" y="17742"/>
                    </a:lnTo>
                    <a:lnTo>
                      <a:pt x="20022" y="20022"/>
                    </a:lnTo>
                    <a:lnTo>
                      <a:pt x="17742" y="22373"/>
                    </a:lnTo>
                    <a:lnTo>
                      <a:pt x="15604" y="24867"/>
                    </a:lnTo>
                    <a:lnTo>
                      <a:pt x="13538" y="27432"/>
                    </a:lnTo>
                    <a:lnTo>
                      <a:pt x="11685" y="30139"/>
                    </a:lnTo>
                    <a:lnTo>
                      <a:pt x="9904" y="32847"/>
                    </a:lnTo>
                    <a:lnTo>
                      <a:pt x="8194" y="35697"/>
                    </a:lnTo>
                    <a:lnTo>
                      <a:pt x="6698" y="38689"/>
                    </a:lnTo>
                    <a:lnTo>
                      <a:pt x="5344" y="41682"/>
                    </a:lnTo>
                    <a:lnTo>
                      <a:pt x="4133" y="44817"/>
                    </a:lnTo>
                    <a:lnTo>
                      <a:pt x="3064" y="47952"/>
                    </a:lnTo>
                    <a:lnTo>
                      <a:pt x="2138" y="51158"/>
                    </a:lnTo>
                    <a:lnTo>
                      <a:pt x="1354" y="54436"/>
                    </a:lnTo>
                    <a:lnTo>
                      <a:pt x="1069" y="56146"/>
                    </a:lnTo>
                    <a:lnTo>
                      <a:pt x="784" y="57785"/>
                    </a:lnTo>
                    <a:lnTo>
                      <a:pt x="499" y="59495"/>
                    </a:lnTo>
                    <a:lnTo>
                      <a:pt x="285" y="61205"/>
                    </a:lnTo>
                    <a:lnTo>
                      <a:pt x="143" y="62915"/>
                    </a:lnTo>
                    <a:lnTo>
                      <a:pt x="71" y="64696"/>
                    </a:lnTo>
                    <a:lnTo>
                      <a:pt x="0" y="66406"/>
                    </a:lnTo>
                    <a:lnTo>
                      <a:pt x="0" y="68187"/>
                    </a:lnTo>
                    <a:lnTo>
                      <a:pt x="0" y="209550"/>
                    </a:lnTo>
                    <a:lnTo>
                      <a:pt x="2612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Google Shape;496;p42">
                <a:extLst>
                  <a:ext uri="{FF2B5EF4-FFF2-40B4-BE49-F238E27FC236}">
                    <a16:creationId xmlns:a16="http://schemas.microsoft.com/office/drawing/2014/main" id="{0F682C42-1879-4F1B-A94E-6B3FADA1138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6810" y="2274236"/>
                <a:ext cx="2103660" cy="198115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r>
                  <a:rPr lang="en-US" dirty="0">
                    <a:solidFill>
                      <a:schemeClr val="bg1"/>
                    </a:solidFill>
                    <a:latin typeface="Barlow" panose="00000500000000000000" pitchFamily="2" charset="0"/>
                  </a:rPr>
                  <a:t>As we increase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GB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Barlow" panose="00000500000000000000" pitchFamily="2" charset="0"/>
                  </a:rPr>
                  <a:t>, the oscillation amplitude increases.</a:t>
                </a:r>
              </a:p>
              <a:p>
                <a:endParaRPr lang="en-US" dirty="0">
                  <a:solidFill>
                    <a:schemeClr val="bg1"/>
                  </a:solidFill>
                  <a:latin typeface="Barlow" panose="00000500000000000000" pitchFamily="2" charset="0"/>
                </a:endParaRPr>
              </a:p>
              <a:p>
                <a:r>
                  <a:rPr lang="en-US" dirty="0">
                    <a:solidFill>
                      <a:schemeClr val="bg1"/>
                    </a:solidFill>
                    <a:latin typeface="Barlow" panose="00000500000000000000" pitchFamily="2" charset="0"/>
                  </a:rPr>
                  <a:t>But it blows up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GB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Barlow" panose="00000500000000000000" pitchFamily="2" charset="0"/>
                  </a:rPr>
                  <a:t> is very large.</a:t>
                </a:r>
              </a:p>
              <a:p>
                <a:endParaRPr lang="en-US" dirty="0">
                  <a:solidFill>
                    <a:schemeClr val="bg1"/>
                  </a:solidFill>
                  <a:latin typeface="Barlow" panose="00000500000000000000" pitchFamily="2" charset="0"/>
                </a:endParaRPr>
              </a:p>
            </p:txBody>
          </p:sp>
        </mc:Choice>
        <mc:Fallback xmlns="">
          <p:sp>
            <p:nvSpPr>
              <p:cNvPr id="16" name="Google Shape;496;p42">
                <a:extLst>
                  <a:ext uri="{FF2B5EF4-FFF2-40B4-BE49-F238E27FC236}">
                    <a16:creationId xmlns:a16="http://schemas.microsoft.com/office/drawing/2014/main" id="{0F682C42-1879-4F1B-A94E-6B3FADA113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810" y="2274236"/>
                <a:ext cx="2103660" cy="1981150"/>
              </a:xfrm>
              <a:prstGeom prst="rect">
                <a:avLst/>
              </a:prstGeom>
              <a:blipFill>
                <a:blip r:embed="rId3"/>
                <a:stretch>
                  <a:fillRect l="-87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Google Shape;492;p42">
            <a:extLst>
              <a:ext uri="{FF2B5EF4-FFF2-40B4-BE49-F238E27FC236}">
                <a16:creationId xmlns:a16="http://schemas.microsoft.com/office/drawing/2014/main" id="{F651A135-6D41-4700-8297-8F2488591DB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8036" y="1583473"/>
            <a:ext cx="27426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Driving Amplitude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19" name="Picture 18" descr="Chart, line chart&#10;&#10;Description automatically generated">
            <a:extLst>
              <a:ext uri="{FF2B5EF4-FFF2-40B4-BE49-F238E27FC236}">
                <a16:creationId xmlns:a16="http://schemas.microsoft.com/office/drawing/2014/main" id="{56991978-11FD-4AD3-989B-E7F75E35C1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7780" y="1402459"/>
            <a:ext cx="5589410" cy="2852928"/>
          </a:xfrm>
          <a:prstGeom prst="rect">
            <a:avLst/>
          </a:prstGeom>
        </p:spPr>
      </p:pic>
      <p:sp>
        <p:nvSpPr>
          <p:cNvPr id="20" name="Google Shape;150;p16">
            <a:extLst>
              <a:ext uri="{FF2B5EF4-FFF2-40B4-BE49-F238E27FC236}">
                <a16:creationId xmlns:a16="http://schemas.microsoft.com/office/drawing/2014/main" id="{5597B9C6-69D2-4EF7-841E-F1A77B99198B}"/>
              </a:ext>
            </a:extLst>
          </p:cNvPr>
          <p:cNvSpPr/>
          <p:nvPr/>
        </p:nvSpPr>
        <p:spPr>
          <a:xfrm>
            <a:off x="2698850" y="299555"/>
            <a:ext cx="3746300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2"/>
              </a:solidFill>
            </a:endParaRPr>
          </a:p>
        </p:txBody>
      </p:sp>
      <p:sp>
        <p:nvSpPr>
          <p:cNvPr id="22" name="Google Shape;463;p41">
            <a:extLst>
              <a:ext uri="{FF2B5EF4-FFF2-40B4-BE49-F238E27FC236}">
                <a16:creationId xmlns:a16="http://schemas.microsoft.com/office/drawing/2014/main" id="{37D00C7D-0022-4D77-9D99-D799FB9627DE}"/>
              </a:ext>
            </a:extLst>
          </p:cNvPr>
          <p:cNvSpPr txBox="1">
            <a:spLocks/>
          </p:cNvSpPr>
          <p:nvPr/>
        </p:nvSpPr>
        <p:spPr>
          <a:xfrm>
            <a:off x="2698850" y="330905"/>
            <a:ext cx="3746301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leway ExtraBold"/>
              <a:buNone/>
              <a:defRPr sz="2800" b="0" i="0" u="none" strike="noStrike" cap="none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>
                <a:solidFill>
                  <a:schemeClr val="accent2"/>
                </a:solidFill>
              </a:rPr>
              <a:t>(Where is) Chaos</a:t>
            </a:r>
          </a:p>
        </p:txBody>
      </p:sp>
    </p:spTree>
    <p:extLst>
      <p:ext uri="{BB962C8B-B14F-4D97-AF65-F5344CB8AC3E}">
        <p14:creationId xmlns:p14="http://schemas.microsoft.com/office/powerpoint/2010/main" val="410679879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54;p41">
            <a:extLst>
              <a:ext uri="{FF2B5EF4-FFF2-40B4-BE49-F238E27FC236}">
                <a16:creationId xmlns:a16="http://schemas.microsoft.com/office/drawing/2014/main" id="{007F3884-53A2-4889-8F2F-3CC8E48B27A3}"/>
              </a:ext>
            </a:extLst>
          </p:cNvPr>
          <p:cNvSpPr/>
          <p:nvPr/>
        </p:nvSpPr>
        <p:spPr>
          <a:xfrm>
            <a:off x="4951374" y="1633444"/>
            <a:ext cx="3107242" cy="3115960"/>
          </a:xfrm>
          <a:prstGeom prst="roundRect">
            <a:avLst>
              <a:gd name="adj" fmla="val 548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454;p41">
            <a:extLst>
              <a:ext uri="{FF2B5EF4-FFF2-40B4-BE49-F238E27FC236}">
                <a16:creationId xmlns:a16="http://schemas.microsoft.com/office/drawing/2014/main" id="{99841F29-2377-4962-991F-6D884BF3ECE7}"/>
              </a:ext>
            </a:extLst>
          </p:cNvPr>
          <p:cNvSpPr/>
          <p:nvPr/>
        </p:nvSpPr>
        <p:spPr>
          <a:xfrm>
            <a:off x="1182030" y="1633444"/>
            <a:ext cx="3107242" cy="3115960"/>
          </a:xfrm>
          <a:prstGeom prst="roundRect">
            <a:avLst>
              <a:gd name="adj" fmla="val 548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454;p41">
            <a:extLst>
              <a:ext uri="{FF2B5EF4-FFF2-40B4-BE49-F238E27FC236}">
                <a16:creationId xmlns:a16="http://schemas.microsoft.com/office/drawing/2014/main" id="{5E7EBD0D-A224-4C68-8AC0-191C01C273FA}"/>
              </a:ext>
            </a:extLst>
          </p:cNvPr>
          <p:cNvSpPr/>
          <p:nvPr/>
        </p:nvSpPr>
        <p:spPr>
          <a:xfrm>
            <a:off x="877639" y="998499"/>
            <a:ext cx="7388721" cy="457200"/>
          </a:xfrm>
          <a:prstGeom prst="roundRect">
            <a:avLst>
              <a:gd name="adj" fmla="val 2987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Google Shape;496;p42">
                <a:extLst>
                  <a:ext uri="{FF2B5EF4-FFF2-40B4-BE49-F238E27FC236}">
                    <a16:creationId xmlns:a16="http://schemas.microsoft.com/office/drawing/2014/main" id="{319ABCAE-C76C-4BD4-96D8-50784F9498D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91914" y="998499"/>
                <a:ext cx="5760170" cy="457201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/>
                <a:r>
                  <a:rPr lang="en-US" dirty="0">
                    <a:solidFill>
                      <a:schemeClr val="bg1"/>
                    </a:solidFill>
                    <a:latin typeface="Barlow" panose="00000500000000000000" pitchFamily="2" charset="0"/>
                  </a:rPr>
                  <a:t>Increasing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GB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Barlow" panose="00000500000000000000" pitchFamily="2" charset="0"/>
                  </a:rPr>
                  <a:t> causes both curves to blow up</a:t>
                </a:r>
              </a:p>
            </p:txBody>
          </p:sp>
        </mc:Choice>
        <mc:Fallback xmlns="">
          <p:sp>
            <p:nvSpPr>
              <p:cNvPr id="17" name="Google Shape;496;p42">
                <a:extLst>
                  <a:ext uri="{FF2B5EF4-FFF2-40B4-BE49-F238E27FC236}">
                    <a16:creationId xmlns:a16="http://schemas.microsoft.com/office/drawing/2014/main" id="{319ABCAE-C76C-4BD4-96D8-50784F9498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1914" y="998499"/>
                <a:ext cx="5760170" cy="45720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B01FD1AA-64BD-4B26-BD0C-2540E4BD67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8331" y="1774104"/>
            <a:ext cx="2834640" cy="2834640"/>
          </a:xfrm>
          <a:prstGeom prst="rect">
            <a:avLst/>
          </a:prstGeom>
        </p:spPr>
      </p:pic>
      <p:pic>
        <p:nvPicPr>
          <p:cNvPr id="12" name="Picture 11" descr="Chart&#10;&#10;Description automatically generated">
            <a:extLst>
              <a:ext uri="{FF2B5EF4-FFF2-40B4-BE49-F238E27FC236}">
                <a16:creationId xmlns:a16="http://schemas.microsoft.com/office/drawing/2014/main" id="{D4C6B175-7AD7-4A00-A0BE-1292E6B30A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7675" y="1774104"/>
            <a:ext cx="2834640" cy="2834640"/>
          </a:xfrm>
          <a:prstGeom prst="rect">
            <a:avLst/>
          </a:prstGeom>
        </p:spPr>
      </p:pic>
      <p:sp>
        <p:nvSpPr>
          <p:cNvPr id="15" name="Google Shape;150;p16">
            <a:extLst>
              <a:ext uri="{FF2B5EF4-FFF2-40B4-BE49-F238E27FC236}">
                <a16:creationId xmlns:a16="http://schemas.microsoft.com/office/drawing/2014/main" id="{A61EE028-11C1-4C28-B565-18665CD0C3CE}"/>
              </a:ext>
            </a:extLst>
          </p:cNvPr>
          <p:cNvSpPr/>
          <p:nvPr/>
        </p:nvSpPr>
        <p:spPr>
          <a:xfrm>
            <a:off x="2698850" y="299555"/>
            <a:ext cx="3746300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2"/>
              </a:solidFill>
            </a:endParaRPr>
          </a:p>
        </p:txBody>
      </p:sp>
      <p:sp>
        <p:nvSpPr>
          <p:cNvPr id="18" name="Google Shape;463;p41">
            <a:extLst>
              <a:ext uri="{FF2B5EF4-FFF2-40B4-BE49-F238E27FC236}">
                <a16:creationId xmlns:a16="http://schemas.microsoft.com/office/drawing/2014/main" id="{CC7528BB-1B7A-4870-95CB-7199B11F00FA}"/>
              </a:ext>
            </a:extLst>
          </p:cNvPr>
          <p:cNvSpPr txBox="1">
            <a:spLocks/>
          </p:cNvSpPr>
          <p:nvPr/>
        </p:nvSpPr>
        <p:spPr>
          <a:xfrm>
            <a:off x="2698850" y="330905"/>
            <a:ext cx="3746301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leway ExtraBold"/>
              <a:buNone/>
              <a:defRPr sz="2800" b="0" i="0" u="none" strike="noStrike" cap="none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>
                <a:solidFill>
                  <a:schemeClr val="accent2"/>
                </a:solidFill>
              </a:rPr>
              <a:t>(Where is) Chaos</a:t>
            </a:r>
          </a:p>
        </p:txBody>
      </p:sp>
    </p:spTree>
    <p:extLst>
      <p:ext uri="{BB962C8B-B14F-4D97-AF65-F5344CB8AC3E}">
        <p14:creationId xmlns:p14="http://schemas.microsoft.com/office/powerpoint/2010/main" val="286686280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oogle Shape;468;p42">
            <a:extLst>
              <a:ext uri="{FF2B5EF4-FFF2-40B4-BE49-F238E27FC236}">
                <a16:creationId xmlns:a16="http://schemas.microsoft.com/office/drawing/2014/main" id="{3AF9D0B6-29A4-475E-9840-1D52633C8D41}"/>
              </a:ext>
            </a:extLst>
          </p:cNvPr>
          <p:cNvGrpSpPr/>
          <p:nvPr/>
        </p:nvGrpSpPr>
        <p:grpSpPr>
          <a:xfrm>
            <a:off x="2232507" y="1149359"/>
            <a:ext cx="4678985" cy="3451052"/>
            <a:chOff x="4779850" y="1805375"/>
            <a:chExt cx="3389400" cy="2499900"/>
          </a:xfrm>
        </p:grpSpPr>
        <p:sp>
          <p:nvSpPr>
            <p:cNvPr id="9" name="Google Shape;469;p42">
              <a:extLst>
                <a:ext uri="{FF2B5EF4-FFF2-40B4-BE49-F238E27FC236}">
                  <a16:creationId xmlns:a16="http://schemas.microsoft.com/office/drawing/2014/main" id="{DEC107DF-83B5-4F9B-AE07-AAAD46CFB729}"/>
                </a:ext>
              </a:extLst>
            </p:cNvPr>
            <p:cNvSpPr/>
            <p:nvPr/>
          </p:nvSpPr>
          <p:spPr>
            <a:xfrm>
              <a:off x="4779850" y="1805375"/>
              <a:ext cx="3389400" cy="2499900"/>
            </a:xfrm>
            <a:prstGeom prst="roundRect">
              <a:avLst>
                <a:gd name="adj" fmla="val 712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" name="Google Shape;470;p42">
              <a:extLst>
                <a:ext uri="{FF2B5EF4-FFF2-40B4-BE49-F238E27FC236}">
                  <a16:creationId xmlns:a16="http://schemas.microsoft.com/office/drawing/2014/main" id="{417754B6-DDFB-415E-A0A6-63E51AFAFFD6}"/>
                </a:ext>
              </a:extLst>
            </p:cNvPr>
            <p:cNvGrpSpPr/>
            <p:nvPr/>
          </p:nvGrpSpPr>
          <p:grpSpPr>
            <a:xfrm>
              <a:off x="7574962" y="1957772"/>
              <a:ext cx="420286" cy="106769"/>
              <a:chOff x="2098350" y="467225"/>
              <a:chExt cx="817200" cy="207600"/>
            </a:xfrm>
          </p:grpSpPr>
          <p:sp>
            <p:nvSpPr>
              <p:cNvPr id="14" name="Google Shape;471;p42">
                <a:extLst>
                  <a:ext uri="{FF2B5EF4-FFF2-40B4-BE49-F238E27FC236}">
                    <a16:creationId xmlns:a16="http://schemas.microsoft.com/office/drawing/2014/main" id="{67C5446F-FF09-4FDF-B746-8585BD3227BC}"/>
                  </a:ext>
                </a:extLst>
              </p:cNvPr>
              <p:cNvSpPr/>
              <p:nvPr/>
            </p:nvSpPr>
            <p:spPr>
              <a:xfrm>
                <a:off x="2098350" y="467225"/>
                <a:ext cx="207600" cy="207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472;p42">
                <a:extLst>
                  <a:ext uri="{FF2B5EF4-FFF2-40B4-BE49-F238E27FC236}">
                    <a16:creationId xmlns:a16="http://schemas.microsoft.com/office/drawing/2014/main" id="{FB8352FC-5DE7-4A29-B0A3-47078B2B3075}"/>
                  </a:ext>
                </a:extLst>
              </p:cNvPr>
              <p:cNvSpPr/>
              <p:nvPr/>
            </p:nvSpPr>
            <p:spPr>
              <a:xfrm>
                <a:off x="2403150" y="467225"/>
                <a:ext cx="207600" cy="207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473;p42">
                <a:extLst>
                  <a:ext uri="{FF2B5EF4-FFF2-40B4-BE49-F238E27FC236}">
                    <a16:creationId xmlns:a16="http://schemas.microsoft.com/office/drawing/2014/main" id="{66BF1E33-E559-4EB6-8D7C-35C37B6BDC9D}"/>
                  </a:ext>
                </a:extLst>
              </p:cNvPr>
              <p:cNvSpPr/>
              <p:nvPr/>
            </p:nvSpPr>
            <p:spPr>
              <a:xfrm>
                <a:off x="2707950" y="467225"/>
                <a:ext cx="207600" cy="207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" name="Google Shape;474;p42">
              <a:extLst>
                <a:ext uri="{FF2B5EF4-FFF2-40B4-BE49-F238E27FC236}">
                  <a16:creationId xmlns:a16="http://schemas.microsoft.com/office/drawing/2014/main" id="{06219C39-6E73-4BDD-AEAC-7138C15DC55B}"/>
                </a:ext>
              </a:extLst>
            </p:cNvPr>
            <p:cNvGrpSpPr/>
            <p:nvPr/>
          </p:nvGrpSpPr>
          <p:grpSpPr>
            <a:xfrm>
              <a:off x="7773414" y="3987807"/>
              <a:ext cx="395836" cy="317468"/>
              <a:chOff x="7773503" y="3987878"/>
              <a:chExt cx="395836" cy="317468"/>
            </a:xfrm>
          </p:grpSpPr>
          <p:sp>
            <p:nvSpPr>
              <p:cNvPr id="12" name="Google Shape;475;p42">
                <a:extLst>
                  <a:ext uri="{FF2B5EF4-FFF2-40B4-BE49-F238E27FC236}">
                    <a16:creationId xmlns:a16="http://schemas.microsoft.com/office/drawing/2014/main" id="{0FF5BDF3-0AC4-4240-A267-51EF1A063B2A}"/>
                  </a:ext>
                </a:extLst>
              </p:cNvPr>
              <p:cNvSpPr/>
              <p:nvPr/>
            </p:nvSpPr>
            <p:spPr>
              <a:xfrm flipH="1">
                <a:off x="7780650" y="3993550"/>
                <a:ext cx="384000" cy="311700"/>
              </a:xfrm>
              <a:prstGeom prst="rtTriangl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476;p42">
                <a:extLst>
                  <a:ext uri="{FF2B5EF4-FFF2-40B4-BE49-F238E27FC236}">
                    <a16:creationId xmlns:a16="http://schemas.microsoft.com/office/drawing/2014/main" id="{880182D9-9C87-47E4-B0E2-EFFBE8FD35D2}"/>
                  </a:ext>
                </a:extLst>
              </p:cNvPr>
              <p:cNvSpPr/>
              <p:nvPr/>
            </p:nvSpPr>
            <p:spPr>
              <a:xfrm>
                <a:off x="7773503" y="3987878"/>
                <a:ext cx="395836" cy="317468"/>
              </a:xfrm>
              <a:custGeom>
                <a:avLst/>
                <a:gdLst/>
                <a:ahLst/>
                <a:cxnLst/>
                <a:rect l="l" t="t" r="r" b="b"/>
                <a:pathLst>
                  <a:path w="261278" h="209550" extrusionOk="0">
                    <a:moveTo>
                      <a:pt x="66406" y="0"/>
                    </a:moveTo>
                    <a:lnTo>
                      <a:pt x="64625" y="71"/>
                    </a:lnTo>
                    <a:lnTo>
                      <a:pt x="62915" y="143"/>
                    </a:lnTo>
                    <a:lnTo>
                      <a:pt x="61205" y="356"/>
                    </a:lnTo>
                    <a:lnTo>
                      <a:pt x="59495" y="499"/>
                    </a:lnTo>
                    <a:lnTo>
                      <a:pt x="57785" y="784"/>
                    </a:lnTo>
                    <a:lnTo>
                      <a:pt x="56146" y="1069"/>
                    </a:lnTo>
                    <a:lnTo>
                      <a:pt x="54436" y="1354"/>
                    </a:lnTo>
                    <a:lnTo>
                      <a:pt x="51158" y="2138"/>
                    </a:lnTo>
                    <a:lnTo>
                      <a:pt x="47952" y="3064"/>
                    </a:lnTo>
                    <a:lnTo>
                      <a:pt x="44746" y="4133"/>
                    </a:lnTo>
                    <a:lnTo>
                      <a:pt x="41682" y="5344"/>
                    </a:lnTo>
                    <a:lnTo>
                      <a:pt x="38689" y="6698"/>
                    </a:lnTo>
                    <a:lnTo>
                      <a:pt x="35697" y="8265"/>
                    </a:lnTo>
                    <a:lnTo>
                      <a:pt x="32847" y="9904"/>
                    </a:lnTo>
                    <a:lnTo>
                      <a:pt x="30068" y="11685"/>
                    </a:lnTo>
                    <a:lnTo>
                      <a:pt x="27432" y="13538"/>
                    </a:lnTo>
                    <a:lnTo>
                      <a:pt x="24867" y="15604"/>
                    </a:lnTo>
                    <a:lnTo>
                      <a:pt x="22373" y="17742"/>
                    </a:lnTo>
                    <a:lnTo>
                      <a:pt x="20022" y="20022"/>
                    </a:lnTo>
                    <a:lnTo>
                      <a:pt x="17742" y="22373"/>
                    </a:lnTo>
                    <a:lnTo>
                      <a:pt x="15604" y="24867"/>
                    </a:lnTo>
                    <a:lnTo>
                      <a:pt x="13538" y="27432"/>
                    </a:lnTo>
                    <a:lnTo>
                      <a:pt x="11685" y="30139"/>
                    </a:lnTo>
                    <a:lnTo>
                      <a:pt x="9904" y="32847"/>
                    </a:lnTo>
                    <a:lnTo>
                      <a:pt x="8194" y="35697"/>
                    </a:lnTo>
                    <a:lnTo>
                      <a:pt x="6698" y="38689"/>
                    </a:lnTo>
                    <a:lnTo>
                      <a:pt x="5344" y="41682"/>
                    </a:lnTo>
                    <a:lnTo>
                      <a:pt x="4133" y="44817"/>
                    </a:lnTo>
                    <a:lnTo>
                      <a:pt x="3064" y="47952"/>
                    </a:lnTo>
                    <a:lnTo>
                      <a:pt x="2138" y="51158"/>
                    </a:lnTo>
                    <a:lnTo>
                      <a:pt x="1354" y="54436"/>
                    </a:lnTo>
                    <a:lnTo>
                      <a:pt x="1069" y="56146"/>
                    </a:lnTo>
                    <a:lnTo>
                      <a:pt x="784" y="57785"/>
                    </a:lnTo>
                    <a:lnTo>
                      <a:pt x="499" y="59495"/>
                    </a:lnTo>
                    <a:lnTo>
                      <a:pt x="285" y="61205"/>
                    </a:lnTo>
                    <a:lnTo>
                      <a:pt x="143" y="62915"/>
                    </a:lnTo>
                    <a:lnTo>
                      <a:pt x="71" y="64696"/>
                    </a:lnTo>
                    <a:lnTo>
                      <a:pt x="0" y="66406"/>
                    </a:lnTo>
                    <a:lnTo>
                      <a:pt x="0" y="68187"/>
                    </a:lnTo>
                    <a:lnTo>
                      <a:pt x="0" y="209550"/>
                    </a:lnTo>
                    <a:lnTo>
                      <a:pt x="2612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 Placeholder 1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2340045" y="1590584"/>
                <a:ext cx="3824743" cy="2579400"/>
              </a:xfrm>
            </p:spPr>
            <p:txBody>
              <a:bodyPr/>
              <a:lstStyle/>
              <a:p>
                <a:r>
                  <a:rPr lang="en-GB" dirty="0">
                    <a:latin typeface="Barlow" panose="00000500000000000000" pitchFamily="2" charset="0"/>
                  </a:rPr>
                  <a:t>Some “period multiplied” trajectories were found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GB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dirty="0">
                    <a:latin typeface="Barlow" panose="00000500000000000000" pitchFamily="2" charset="0"/>
                  </a:rPr>
                  <a:t>, but not for the same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ω</m:t>
                        </m:r>
                      </m:e>
                      <m:sub>
                        <m:r>
                          <a:rPr lang="en-GB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</m:oMath>
                </a14:m>
                <a:r>
                  <a:rPr lang="en-GB" dirty="0">
                    <a:latin typeface="Barlow" panose="00000500000000000000" pitchFamily="2" charset="0"/>
                  </a:rPr>
                  <a:t>.</a:t>
                </a:r>
              </a:p>
              <a:p>
                <a:pPr marL="127000" indent="0">
                  <a:buNone/>
                </a:pPr>
                <a:endParaRPr lang="en-GB" dirty="0">
                  <a:latin typeface="Barlow" panose="00000500000000000000" pitchFamily="2" charset="0"/>
                </a:endParaRPr>
              </a:p>
              <a:p>
                <a:r>
                  <a:rPr lang="en-GB" dirty="0">
                    <a:latin typeface="Barlow" panose="00000500000000000000" pitchFamily="2" charset="0"/>
                  </a:rPr>
                  <a:t>As far as we know, there is no chaos, at least not through the period doubling route.</a:t>
                </a:r>
              </a:p>
              <a:p>
                <a:pPr marL="127000" indent="0">
                  <a:buNone/>
                </a:pPr>
                <a:endParaRPr lang="en-GB" dirty="0">
                  <a:latin typeface="Barlow" panose="00000500000000000000" pitchFamily="2" charset="0"/>
                </a:endParaRPr>
              </a:p>
              <a:p>
                <a:r>
                  <a:rPr lang="en-GB" dirty="0">
                    <a:latin typeface="Barlow" panose="00000500000000000000" pitchFamily="2" charset="0"/>
                  </a:rPr>
                  <a:t>Needs more rigorous investigation using Lyapunov exponents. </a:t>
                </a:r>
              </a:p>
              <a:p>
                <a:pPr marL="127000" indent="0">
                  <a:buNone/>
                </a:pPr>
                <a:endParaRPr lang="en-GB" dirty="0">
                  <a:latin typeface="Barlow" panose="00000500000000000000" pitchFamily="2" charset="0"/>
                </a:endParaRPr>
              </a:p>
            </p:txBody>
          </p:sp>
        </mc:Choice>
        <mc:Fallback>
          <p:sp>
            <p:nvSpPr>
              <p:cNvPr id="2" name="Tex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340045" y="1590584"/>
                <a:ext cx="3824743" cy="2579400"/>
              </a:xfrm>
              <a:blipFill>
                <a:blip r:embed="rId2"/>
                <a:stretch>
                  <a:fillRect t="-44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Google Shape;150;p16">
            <a:extLst>
              <a:ext uri="{FF2B5EF4-FFF2-40B4-BE49-F238E27FC236}">
                <a16:creationId xmlns:a16="http://schemas.microsoft.com/office/drawing/2014/main" id="{3F616EE1-D18A-4EB5-9B9F-DF96C4FF3FFA}"/>
              </a:ext>
            </a:extLst>
          </p:cNvPr>
          <p:cNvSpPr/>
          <p:nvPr/>
        </p:nvSpPr>
        <p:spPr>
          <a:xfrm>
            <a:off x="2381790" y="299555"/>
            <a:ext cx="4380420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2"/>
              </a:solidFill>
            </a:endParaRPr>
          </a:p>
        </p:txBody>
      </p:sp>
      <p:sp>
        <p:nvSpPr>
          <p:cNvPr id="5" name="Google Shape;463;p41">
            <a:extLst>
              <a:ext uri="{FF2B5EF4-FFF2-40B4-BE49-F238E27FC236}">
                <a16:creationId xmlns:a16="http://schemas.microsoft.com/office/drawing/2014/main" id="{2D642296-19CD-435D-8E41-0B34094F1C22}"/>
              </a:ext>
            </a:extLst>
          </p:cNvPr>
          <p:cNvSpPr txBox="1">
            <a:spLocks/>
          </p:cNvSpPr>
          <p:nvPr/>
        </p:nvSpPr>
        <p:spPr>
          <a:xfrm>
            <a:off x="2430780" y="330905"/>
            <a:ext cx="428244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leway ExtraBold"/>
              <a:buNone/>
              <a:defRPr sz="2800" b="0" i="0" u="none" strike="noStrike" cap="none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GB" dirty="0">
                <a:solidFill>
                  <a:schemeClr val="accent2"/>
                </a:solidFill>
              </a:rPr>
              <a:t>So, is there any chaos?</a:t>
            </a:r>
            <a:endParaRPr 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6232834"/>
      </p:ext>
    </p:extLst>
  </p:cSld>
  <p:clrMapOvr>
    <a:masterClrMapping/>
  </p:clrMapOvr>
  <p:transition spd="slow">
    <p:push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54;p41">
            <a:extLst>
              <a:ext uri="{FF2B5EF4-FFF2-40B4-BE49-F238E27FC236}">
                <a16:creationId xmlns:a16="http://schemas.microsoft.com/office/drawing/2014/main" id="{007F3884-53A2-4889-8F2F-3CC8E48B27A3}"/>
              </a:ext>
            </a:extLst>
          </p:cNvPr>
          <p:cNvSpPr/>
          <p:nvPr/>
        </p:nvSpPr>
        <p:spPr>
          <a:xfrm>
            <a:off x="2962461" y="1258410"/>
            <a:ext cx="5876045" cy="3141027"/>
          </a:xfrm>
          <a:prstGeom prst="roundRect">
            <a:avLst>
              <a:gd name="adj" fmla="val 381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435;p40">
            <a:extLst>
              <a:ext uri="{FF2B5EF4-FFF2-40B4-BE49-F238E27FC236}">
                <a16:creationId xmlns:a16="http://schemas.microsoft.com/office/drawing/2014/main" id="{5936F95A-DE37-406E-9A29-3CC73213932C}"/>
              </a:ext>
            </a:extLst>
          </p:cNvPr>
          <p:cNvGrpSpPr/>
          <p:nvPr/>
        </p:nvGrpSpPr>
        <p:grpSpPr>
          <a:xfrm>
            <a:off x="333710" y="1258410"/>
            <a:ext cx="2329860" cy="3397410"/>
            <a:chOff x="2352606" y="1495876"/>
            <a:chExt cx="4438800" cy="2596200"/>
          </a:xfrm>
        </p:grpSpPr>
        <p:sp>
          <p:nvSpPr>
            <p:cNvPr id="12" name="Google Shape;436;p40">
              <a:extLst>
                <a:ext uri="{FF2B5EF4-FFF2-40B4-BE49-F238E27FC236}">
                  <a16:creationId xmlns:a16="http://schemas.microsoft.com/office/drawing/2014/main" id="{D28D07DC-4DBE-4FA3-80D3-1B6707CCA286}"/>
                </a:ext>
              </a:extLst>
            </p:cNvPr>
            <p:cNvSpPr/>
            <p:nvPr/>
          </p:nvSpPr>
          <p:spPr>
            <a:xfrm>
              <a:off x="2352606" y="1495876"/>
              <a:ext cx="4438800" cy="2596200"/>
            </a:xfrm>
            <a:prstGeom prst="roundRect">
              <a:avLst>
                <a:gd name="adj" fmla="val 712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" name="Google Shape;441;p40">
              <a:extLst>
                <a:ext uri="{FF2B5EF4-FFF2-40B4-BE49-F238E27FC236}">
                  <a16:creationId xmlns:a16="http://schemas.microsoft.com/office/drawing/2014/main" id="{7467A5FF-7599-4EBE-89B0-6FA30B0F12F1}"/>
                </a:ext>
              </a:extLst>
            </p:cNvPr>
            <p:cNvGrpSpPr/>
            <p:nvPr/>
          </p:nvGrpSpPr>
          <p:grpSpPr>
            <a:xfrm>
              <a:off x="6395569" y="3774607"/>
              <a:ext cx="395836" cy="317468"/>
              <a:chOff x="7773503" y="3987878"/>
              <a:chExt cx="395836" cy="317468"/>
            </a:xfrm>
          </p:grpSpPr>
          <p:sp>
            <p:nvSpPr>
              <p:cNvPr id="14" name="Google Shape;442;p40">
                <a:extLst>
                  <a:ext uri="{FF2B5EF4-FFF2-40B4-BE49-F238E27FC236}">
                    <a16:creationId xmlns:a16="http://schemas.microsoft.com/office/drawing/2014/main" id="{558CD0C1-7B6F-4078-AD08-F5E4EE8F4B4F}"/>
                  </a:ext>
                </a:extLst>
              </p:cNvPr>
              <p:cNvSpPr/>
              <p:nvPr/>
            </p:nvSpPr>
            <p:spPr>
              <a:xfrm flipH="1">
                <a:off x="7780650" y="3993550"/>
                <a:ext cx="384000" cy="311700"/>
              </a:xfrm>
              <a:prstGeom prst="rtTriangl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443;p40">
                <a:extLst>
                  <a:ext uri="{FF2B5EF4-FFF2-40B4-BE49-F238E27FC236}">
                    <a16:creationId xmlns:a16="http://schemas.microsoft.com/office/drawing/2014/main" id="{500CFA00-C4A8-48E2-B7F7-26666DE9417F}"/>
                  </a:ext>
                </a:extLst>
              </p:cNvPr>
              <p:cNvSpPr/>
              <p:nvPr/>
            </p:nvSpPr>
            <p:spPr>
              <a:xfrm>
                <a:off x="7773503" y="3987878"/>
                <a:ext cx="395836" cy="317468"/>
              </a:xfrm>
              <a:custGeom>
                <a:avLst/>
                <a:gdLst/>
                <a:ahLst/>
                <a:cxnLst/>
                <a:rect l="l" t="t" r="r" b="b"/>
                <a:pathLst>
                  <a:path w="261278" h="209550" extrusionOk="0">
                    <a:moveTo>
                      <a:pt x="66406" y="0"/>
                    </a:moveTo>
                    <a:lnTo>
                      <a:pt x="64625" y="71"/>
                    </a:lnTo>
                    <a:lnTo>
                      <a:pt x="62915" y="143"/>
                    </a:lnTo>
                    <a:lnTo>
                      <a:pt x="61205" y="356"/>
                    </a:lnTo>
                    <a:lnTo>
                      <a:pt x="59495" y="499"/>
                    </a:lnTo>
                    <a:lnTo>
                      <a:pt x="57785" y="784"/>
                    </a:lnTo>
                    <a:lnTo>
                      <a:pt x="56146" y="1069"/>
                    </a:lnTo>
                    <a:lnTo>
                      <a:pt x="54436" y="1354"/>
                    </a:lnTo>
                    <a:lnTo>
                      <a:pt x="51158" y="2138"/>
                    </a:lnTo>
                    <a:lnTo>
                      <a:pt x="47952" y="3064"/>
                    </a:lnTo>
                    <a:lnTo>
                      <a:pt x="44746" y="4133"/>
                    </a:lnTo>
                    <a:lnTo>
                      <a:pt x="41682" y="5344"/>
                    </a:lnTo>
                    <a:lnTo>
                      <a:pt x="38689" y="6698"/>
                    </a:lnTo>
                    <a:lnTo>
                      <a:pt x="35697" y="8265"/>
                    </a:lnTo>
                    <a:lnTo>
                      <a:pt x="32847" y="9904"/>
                    </a:lnTo>
                    <a:lnTo>
                      <a:pt x="30068" y="11685"/>
                    </a:lnTo>
                    <a:lnTo>
                      <a:pt x="27432" y="13538"/>
                    </a:lnTo>
                    <a:lnTo>
                      <a:pt x="24867" y="15604"/>
                    </a:lnTo>
                    <a:lnTo>
                      <a:pt x="22373" y="17742"/>
                    </a:lnTo>
                    <a:lnTo>
                      <a:pt x="20022" y="20022"/>
                    </a:lnTo>
                    <a:lnTo>
                      <a:pt x="17742" y="22373"/>
                    </a:lnTo>
                    <a:lnTo>
                      <a:pt x="15604" y="24867"/>
                    </a:lnTo>
                    <a:lnTo>
                      <a:pt x="13538" y="27432"/>
                    </a:lnTo>
                    <a:lnTo>
                      <a:pt x="11685" y="30139"/>
                    </a:lnTo>
                    <a:lnTo>
                      <a:pt x="9904" y="32847"/>
                    </a:lnTo>
                    <a:lnTo>
                      <a:pt x="8194" y="35697"/>
                    </a:lnTo>
                    <a:lnTo>
                      <a:pt x="6698" y="38689"/>
                    </a:lnTo>
                    <a:lnTo>
                      <a:pt x="5344" y="41682"/>
                    </a:lnTo>
                    <a:lnTo>
                      <a:pt x="4133" y="44817"/>
                    </a:lnTo>
                    <a:lnTo>
                      <a:pt x="3064" y="47952"/>
                    </a:lnTo>
                    <a:lnTo>
                      <a:pt x="2138" y="51158"/>
                    </a:lnTo>
                    <a:lnTo>
                      <a:pt x="1354" y="54436"/>
                    </a:lnTo>
                    <a:lnTo>
                      <a:pt x="1069" y="56146"/>
                    </a:lnTo>
                    <a:lnTo>
                      <a:pt x="784" y="57785"/>
                    </a:lnTo>
                    <a:lnTo>
                      <a:pt x="499" y="59495"/>
                    </a:lnTo>
                    <a:lnTo>
                      <a:pt x="285" y="61205"/>
                    </a:lnTo>
                    <a:lnTo>
                      <a:pt x="143" y="62915"/>
                    </a:lnTo>
                    <a:lnTo>
                      <a:pt x="71" y="64696"/>
                    </a:lnTo>
                    <a:lnTo>
                      <a:pt x="0" y="66406"/>
                    </a:lnTo>
                    <a:lnTo>
                      <a:pt x="0" y="68187"/>
                    </a:lnTo>
                    <a:lnTo>
                      <a:pt x="0" y="209550"/>
                    </a:lnTo>
                    <a:lnTo>
                      <a:pt x="2612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6" name="Google Shape;496;p42">
            <a:extLst>
              <a:ext uri="{FF2B5EF4-FFF2-40B4-BE49-F238E27FC236}">
                <a16:creationId xmlns:a16="http://schemas.microsoft.com/office/drawing/2014/main" id="{0F682C42-1879-4F1B-A94E-6B3FADA1138F}"/>
              </a:ext>
            </a:extLst>
          </p:cNvPr>
          <p:cNvSpPr txBox="1">
            <a:spLocks/>
          </p:cNvSpPr>
          <p:nvPr/>
        </p:nvSpPr>
        <p:spPr>
          <a:xfrm>
            <a:off x="446810" y="1766323"/>
            <a:ext cx="2103660" cy="218761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solidFill>
                  <a:schemeClr val="bg1"/>
                </a:solidFill>
                <a:latin typeface="Barlow" panose="00000500000000000000" pitchFamily="2" charset="0"/>
              </a:rPr>
              <a:t>For undamped, undriven system, the energy is almost constant.</a:t>
            </a:r>
          </a:p>
          <a:p>
            <a:endParaRPr lang="en-US" dirty="0">
              <a:solidFill>
                <a:schemeClr val="bg1"/>
              </a:solidFill>
              <a:latin typeface="Barlow" panose="00000500000000000000" pitchFamily="2" charset="0"/>
            </a:endParaRPr>
          </a:p>
          <a:p>
            <a:r>
              <a:rPr lang="en-US" dirty="0">
                <a:solidFill>
                  <a:schemeClr val="bg1"/>
                </a:solidFill>
                <a:latin typeface="Barlow" panose="00000500000000000000" pitchFamily="2" charset="0"/>
              </a:rPr>
              <a:t>So, energy is indeed conserved.</a:t>
            </a:r>
          </a:p>
        </p:txBody>
      </p:sp>
      <p:sp>
        <p:nvSpPr>
          <p:cNvPr id="17" name="Google Shape;150;p16">
            <a:extLst>
              <a:ext uri="{FF2B5EF4-FFF2-40B4-BE49-F238E27FC236}">
                <a16:creationId xmlns:a16="http://schemas.microsoft.com/office/drawing/2014/main" id="{1C9F88B3-0EAF-4147-AE2F-BB2D270A2321}"/>
              </a:ext>
            </a:extLst>
          </p:cNvPr>
          <p:cNvSpPr/>
          <p:nvPr/>
        </p:nvSpPr>
        <p:spPr>
          <a:xfrm>
            <a:off x="2381790" y="299555"/>
            <a:ext cx="4380420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2"/>
              </a:solidFill>
            </a:endParaRPr>
          </a:p>
        </p:txBody>
      </p:sp>
      <p:sp>
        <p:nvSpPr>
          <p:cNvPr id="18" name="Google Shape;463;p41">
            <a:extLst>
              <a:ext uri="{FF2B5EF4-FFF2-40B4-BE49-F238E27FC236}">
                <a16:creationId xmlns:a16="http://schemas.microsoft.com/office/drawing/2014/main" id="{12BF1E5F-EF9D-4CF8-A066-59B6D60A65E2}"/>
              </a:ext>
            </a:extLst>
          </p:cNvPr>
          <p:cNvSpPr txBox="1">
            <a:spLocks/>
          </p:cNvSpPr>
          <p:nvPr/>
        </p:nvSpPr>
        <p:spPr>
          <a:xfrm>
            <a:off x="2430780" y="330905"/>
            <a:ext cx="428244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leway ExtraBold"/>
              <a:buNone/>
              <a:defRPr sz="2800" b="0" i="0" u="none" strike="noStrike" cap="none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>
                <a:solidFill>
                  <a:schemeClr val="accent2"/>
                </a:solidFill>
              </a:rPr>
              <a:t>Conservation of energy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Google Shape;492;p42">
                <a:extLst>
                  <a:ext uri="{FF2B5EF4-FFF2-40B4-BE49-F238E27FC236}">
                    <a16:creationId xmlns:a16="http://schemas.microsoft.com/office/drawing/2014/main" id="{F651A135-6D41-4700-8297-8F2488591DB5}"/>
                  </a:ext>
                </a:extLst>
              </p:cNvPr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127340" y="1579762"/>
                <a:ext cx="2742600" cy="3657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lvl="0"/>
                <a:r>
                  <a:rPr lang="en" dirty="0">
                    <a:solidFill>
                      <a:schemeClr val="bg1"/>
                    </a:solidFill>
                  </a:rPr>
                  <a:t>Curve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1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b>
                        <m:r>
                          <a:rPr lang="en-GB" b="1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endParaRPr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1" name="Google Shape;492;p42">
                <a:extLst>
                  <a:ext uri="{FF2B5EF4-FFF2-40B4-BE49-F238E27FC236}">
                    <a16:creationId xmlns:a16="http://schemas.microsoft.com/office/drawing/2014/main" id="{F651A135-6D41-4700-8297-8F2488591DB5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27340" y="1579762"/>
                <a:ext cx="2742600" cy="365700"/>
              </a:xfrm>
              <a:prstGeom prst="rect">
                <a:avLst/>
              </a:prstGeom>
              <a:blipFill>
                <a:blip r:embed="rId3"/>
                <a:stretch>
                  <a:fillRect t="-38333" b="-68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Picture 18" descr="Shape&#10;&#10;Description automatically generated with low confidence">
            <a:extLst>
              <a:ext uri="{FF2B5EF4-FFF2-40B4-BE49-F238E27FC236}">
                <a16:creationId xmlns:a16="http://schemas.microsoft.com/office/drawing/2014/main" id="{9231B392-5502-4E4D-857E-0CC443A86D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5778" y="1402459"/>
            <a:ext cx="5589410" cy="2852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2144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54;p41">
            <a:extLst>
              <a:ext uri="{FF2B5EF4-FFF2-40B4-BE49-F238E27FC236}">
                <a16:creationId xmlns:a16="http://schemas.microsoft.com/office/drawing/2014/main" id="{007F3884-53A2-4889-8F2F-3CC8E48B27A3}"/>
              </a:ext>
            </a:extLst>
          </p:cNvPr>
          <p:cNvSpPr/>
          <p:nvPr/>
        </p:nvSpPr>
        <p:spPr>
          <a:xfrm>
            <a:off x="2962461" y="1258410"/>
            <a:ext cx="5876045" cy="3141027"/>
          </a:xfrm>
          <a:prstGeom prst="roundRect">
            <a:avLst>
              <a:gd name="adj" fmla="val 381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435;p40">
            <a:extLst>
              <a:ext uri="{FF2B5EF4-FFF2-40B4-BE49-F238E27FC236}">
                <a16:creationId xmlns:a16="http://schemas.microsoft.com/office/drawing/2014/main" id="{5936F95A-DE37-406E-9A29-3CC73213932C}"/>
              </a:ext>
            </a:extLst>
          </p:cNvPr>
          <p:cNvGrpSpPr/>
          <p:nvPr/>
        </p:nvGrpSpPr>
        <p:grpSpPr>
          <a:xfrm>
            <a:off x="333710" y="1258410"/>
            <a:ext cx="2329860" cy="3397410"/>
            <a:chOff x="2352606" y="1495876"/>
            <a:chExt cx="4438800" cy="2596200"/>
          </a:xfrm>
        </p:grpSpPr>
        <p:sp>
          <p:nvSpPr>
            <p:cNvPr id="12" name="Google Shape;436;p40">
              <a:extLst>
                <a:ext uri="{FF2B5EF4-FFF2-40B4-BE49-F238E27FC236}">
                  <a16:creationId xmlns:a16="http://schemas.microsoft.com/office/drawing/2014/main" id="{D28D07DC-4DBE-4FA3-80D3-1B6707CCA286}"/>
                </a:ext>
              </a:extLst>
            </p:cNvPr>
            <p:cNvSpPr/>
            <p:nvPr/>
          </p:nvSpPr>
          <p:spPr>
            <a:xfrm>
              <a:off x="2352606" y="1495876"/>
              <a:ext cx="4438800" cy="2596200"/>
            </a:xfrm>
            <a:prstGeom prst="roundRect">
              <a:avLst>
                <a:gd name="adj" fmla="val 712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" name="Google Shape;441;p40">
              <a:extLst>
                <a:ext uri="{FF2B5EF4-FFF2-40B4-BE49-F238E27FC236}">
                  <a16:creationId xmlns:a16="http://schemas.microsoft.com/office/drawing/2014/main" id="{7467A5FF-7599-4EBE-89B0-6FA30B0F12F1}"/>
                </a:ext>
              </a:extLst>
            </p:cNvPr>
            <p:cNvGrpSpPr/>
            <p:nvPr/>
          </p:nvGrpSpPr>
          <p:grpSpPr>
            <a:xfrm>
              <a:off x="6395569" y="3774607"/>
              <a:ext cx="395836" cy="317468"/>
              <a:chOff x="7773503" y="3987878"/>
              <a:chExt cx="395836" cy="317468"/>
            </a:xfrm>
          </p:grpSpPr>
          <p:sp>
            <p:nvSpPr>
              <p:cNvPr id="14" name="Google Shape;442;p40">
                <a:extLst>
                  <a:ext uri="{FF2B5EF4-FFF2-40B4-BE49-F238E27FC236}">
                    <a16:creationId xmlns:a16="http://schemas.microsoft.com/office/drawing/2014/main" id="{558CD0C1-7B6F-4078-AD08-F5E4EE8F4B4F}"/>
                  </a:ext>
                </a:extLst>
              </p:cNvPr>
              <p:cNvSpPr/>
              <p:nvPr/>
            </p:nvSpPr>
            <p:spPr>
              <a:xfrm flipH="1">
                <a:off x="7780650" y="3993550"/>
                <a:ext cx="384000" cy="311700"/>
              </a:xfrm>
              <a:prstGeom prst="rtTriangl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443;p40">
                <a:extLst>
                  <a:ext uri="{FF2B5EF4-FFF2-40B4-BE49-F238E27FC236}">
                    <a16:creationId xmlns:a16="http://schemas.microsoft.com/office/drawing/2014/main" id="{500CFA00-C4A8-48E2-B7F7-26666DE9417F}"/>
                  </a:ext>
                </a:extLst>
              </p:cNvPr>
              <p:cNvSpPr/>
              <p:nvPr/>
            </p:nvSpPr>
            <p:spPr>
              <a:xfrm>
                <a:off x="7773503" y="3987878"/>
                <a:ext cx="395836" cy="317468"/>
              </a:xfrm>
              <a:custGeom>
                <a:avLst/>
                <a:gdLst/>
                <a:ahLst/>
                <a:cxnLst/>
                <a:rect l="l" t="t" r="r" b="b"/>
                <a:pathLst>
                  <a:path w="261278" h="209550" extrusionOk="0">
                    <a:moveTo>
                      <a:pt x="66406" y="0"/>
                    </a:moveTo>
                    <a:lnTo>
                      <a:pt x="64625" y="71"/>
                    </a:lnTo>
                    <a:lnTo>
                      <a:pt x="62915" y="143"/>
                    </a:lnTo>
                    <a:lnTo>
                      <a:pt x="61205" y="356"/>
                    </a:lnTo>
                    <a:lnTo>
                      <a:pt x="59495" y="499"/>
                    </a:lnTo>
                    <a:lnTo>
                      <a:pt x="57785" y="784"/>
                    </a:lnTo>
                    <a:lnTo>
                      <a:pt x="56146" y="1069"/>
                    </a:lnTo>
                    <a:lnTo>
                      <a:pt x="54436" y="1354"/>
                    </a:lnTo>
                    <a:lnTo>
                      <a:pt x="51158" y="2138"/>
                    </a:lnTo>
                    <a:lnTo>
                      <a:pt x="47952" y="3064"/>
                    </a:lnTo>
                    <a:lnTo>
                      <a:pt x="44746" y="4133"/>
                    </a:lnTo>
                    <a:lnTo>
                      <a:pt x="41682" y="5344"/>
                    </a:lnTo>
                    <a:lnTo>
                      <a:pt x="38689" y="6698"/>
                    </a:lnTo>
                    <a:lnTo>
                      <a:pt x="35697" y="8265"/>
                    </a:lnTo>
                    <a:lnTo>
                      <a:pt x="32847" y="9904"/>
                    </a:lnTo>
                    <a:lnTo>
                      <a:pt x="30068" y="11685"/>
                    </a:lnTo>
                    <a:lnTo>
                      <a:pt x="27432" y="13538"/>
                    </a:lnTo>
                    <a:lnTo>
                      <a:pt x="24867" y="15604"/>
                    </a:lnTo>
                    <a:lnTo>
                      <a:pt x="22373" y="17742"/>
                    </a:lnTo>
                    <a:lnTo>
                      <a:pt x="20022" y="20022"/>
                    </a:lnTo>
                    <a:lnTo>
                      <a:pt x="17742" y="22373"/>
                    </a:lnTo>
                    <a:lnTo>
                      <a:pt x="15604" y="24867"/>
                    </a:lnTo>
                    <a:lnTo>
                      <a:pt x="13538" y="27432"/>
                    </a:lnTo>
                    <a:lnTo>
                      <a:pt x="11685" y="30139"/>
                    </a:lnTo>
                    <a:lnTo>
                      <a:pt x="9904" y="32847"/>
                    </a:lnTo>
                    <a:lnTo>
                      <a:pt x="8194" y="35697"/>
                    </a:lnTo>
                    <a:lnTo>
                      <a:pt x="6698" y="38689"/>
                    </a:lnTo>
                    <a:lnTo>
                      <a:pt x="5344" y="41682"/>
                    </a:lnTo>
                    <a:lnTo>
                      <a:pt x="4133" y="44817"/>
                    </a:lnTo>
                    <a:lnTo>
                      <a:pt x="3064" y="47952"/>
                    </a:lnTo>
                    <a:lnTo>
                      <a:pt x="2138" y="51158"/>
                    </a:lnTo>
                    <a:lnTo>
                      <a:pt x="1354" y="54436"/>
                    </a:lnTo>
                    <a:lnTo>
                      <a:pt x="1069" y="56146"/>
                    </a:lnTo>
                    <a:lnTo>
                      <a:pt x="784" y="57785"/>
                    </a:lnTo>
                    <a:lnTo>
                      <a:pt x="499" y="59495"/>
                    </a:lnTo>
                    <a:lnTo>
                      <a:pt x="285" y="61205"/>
                    </a:lnTo>
                    <a:lnTo>
                      <a:pt x="143" y="62915"/>
                    </a:lnTo>
                    <a:lnTo>
                      <a:pt x="71" y="64696"/>
                    </a:lnTo>
                    <a:lnTo>
                      <a:pt x="0" y="66406"/>
                    </a:lnTo>
                    <a:lnTo>
                      <a:pt x="0" y="68187"/>
                    </a:lnTo>
                    <a:lnTo>
                      <a:pt x="0" y="209550"/>
                    </a:lnTo>
                    <a:lnTo>
                      <a:pt x="2612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6" name="Google Shape;496;p42">
            <a:extLst>
              <a:ext uri="{FF2B5EF4-FFF2-40B4-BE49-F238E27FC236}">
                <a16:creationId xmlns:a16="http://schemas.microsoft.com/office/drawing/2014/main" id="{0F682C42-1879-4F1B-A94E-6B3FADA1138F}"/>
              </a:ext>
            </a:extLst>
          </p:cNvPr>
          <p:cNvSpPr txBox="1">
            <a:spLocks/>
          </p:cNvSpPr>
          <p:nvPr/>
        </p:nvSpPr>
        <p:spPr>
          <a:xfrm>
            <a:off x="446810" y="1949173"/>
            <a:ext cx="2103660" cy="252657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solidFill>
                  <a:schemeClr val="bg1"/>
                </a:solidFill>
                <a:latin typeface="Barlow" panose="00000500000000000000" pitchFamily="2" charset="0"/>
              </a:rPr>
              <a:t>When we add a slight damping force, the energy is quickly dissipated, which is the expected behavior.</a:t>
            </a:r>
          </a:p>
          <a:p>
            <a:endParaRPr lang="en-US" dirty="0">
              <a:solidFill>
                <a:schemeClr val="bg1"/>
              </a:solidFill>
              <a:latin typeface="Barlow" panose="00000500000000000000" pitchFamily="2" charset="0"/>
            </a:endParaRPr>
          </a:p>
          <a:p>
            <a:r>
              <a:rPr lang="en-US" dirty="0">
                <a:solidFill>
                  <a:schemeClr val="bg1"/>
                </a:solidFill>
                <a:latin typeface="Barlow" panose="00000500000000000000" pitchFamily="2" charset="0"/>
              </a:rPr>
              <a:t>Energy is negative because the equilibrium height is below 0.</a:t>
            </a:r>
          </a:p>
          <a:p>
            <a:endParaRPr lang="en-US" dirty="0">
              <a:solidFill>
                <a:schemeClr val="bg1"/>
              </a:solidFill>
              <a:latin typeface="Barlow" panose="00000500000000000000" pitchFamily="2" charset="0"/>
            </a:endParaRPr>
          </a:p>
        </p:txBody>
      </p:sp>
      <p:sp>
        <p:nvSpPr>
          <p:cNvPr id="17" name="Google Shape;150;p16">
            <a:extLst>
              <a:ext uri="{FF2B5EF4-FFF2-40B4-BE49-F238E27FC236}">
                <a16:creationId xmlns:a16="http://schemas.microsoft.com/office/drawing/2014/main" id="{1C9F88B3-0EAF-4147-AE2F-BB2D270A2321}"/>
              </a:ext>
            </a:extLst>
          </p:cNvPr>
          <p:cNvSpPr/>
          <p:nvPr/>
        </p:nvSpPr>
        <p:spPr>
          <a:xfrm>
            <a:off x="2381790" y="299555"/>
            <a:ext cx="4380420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2"/>
              </a:solidFill>
            </a:endParaRPr>
          </a:p>
        </p:txBody>
      </p:sp>
      <p:sp>
        <p:nvSpPr>
          <p:cNvPr id="18" name="Google Shape;463;p41">
            <a:extLst>
              <a:ext uri="{FF2B5EF4-FFF2-40B4-BE49-F238E27FC236}">
                <a16:creationId xmlns:a16="http://schemas.microsoft.com/office/drawing/2014/main" id="{12BF1E5F-EF9D-4CF8-A066-59B6D60A65E2}"/>
              </a:ext>
            </a:extLst>
          </p:cNvPr>
          <p:cNvSpPr txBox="1">
            <a:spLocks/>
          </p:cNvSpPr>
          <p:nvPr/>
        </p:nvSpPr>
        <p:spPr>
          <a:xfrm>
            <a:off x="2430780" y="330905"/>
            <a:ext cx="428244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leway ExtraBold"/>
              <a:buNone/>
              <a:defRPr sz="2800" b="0" i="0" u="none" strike="noStrike" cap="none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>
                <a:solidFill>
                  <a:schemeClr val="accent2"/>
                </a:solidFill>
              </a:rPr>
              <a:t>Conservation of energy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Google Shape;492;p42">
                <a:extLst>
                  <a:ext uri="{FF2B5EF4-FFF2-40B4-BE49-F238E27FC236}">
                    <a16:creationId xmlns:a16="http://schemas.microsoft.com/office/drawing/2014/main" id="{F651A135-6D41-4700-8297-8F2488591DB5}"/>
                  </a:ext>
                </a:extLst>
              </p:cNvPr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127340" y="1546846"/>
                <a:ext cx="2742600" cy="3657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lvl="0"/>
                <a:r>
                  <a:rPr lang="en" dirty="0">
                    <a:solidFill>
                      <a:schemeClr val="bg1"/>
                    </a:solidFill>
                  </a:rPr>
                  <a:t>Damped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1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b>
                        <m:r>
                          <a:rPr lang="en-GB" b="1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" dirty="0">
                    <a:solidFill>
                      <a:schemeClr val="bg1"/>
                    </a:solidFill>
                  </a:rPr>
                  <a:t>)</a:t>
                </a:r>
                <a:endParaRPr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1" name="Google Shape;492;p42">
                <a:extLst>
                  <a:ext uri="{FF2B5EF4-FFF2-40B4-BE49-F238E27FC236}">
                    <a16:creationId xmlns:a16="http://schemas.microsoft.com/office/drawing/2014/main" id="{F651A135-6D41-4700-8297-8F2488591DB5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27340" y="1546846"/>
                <a:ext cx="2742600" cy="365700"/>
              </a:xfrm>
              <a:prstGeom prst="rect">
                <a:avLst/>
              </a:prstGeom>
              <a:blipFill>
                <a:blip r:embed="rId3"/>
                <a:stretch>
                  <a:fillRect t="-38333" b="-6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Picture 19" descr="Chart, line chart&#10;&#10;Description automatically generated with medium confidence">
            <a:extLst>
              <a:ext uri="{FF2B5EF4-FFF2-40B4-BE49-F238E27FC236}">
                <a16:creationId xmlns:a16="http://schemas.microsoft.com/office/drawing/2014/main" id="{D7DE2B43-831A-4739-B2CC-B06722F60D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5778" y="1402459"/>
            <a:ext cx="5589410" cy="2852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48093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54;p41">
            <a:extLst>
              <a:ext uri="{FF2B5EF4-FFF2-40B4-BE49-F238E27FC236}">
                <a16:creationId xmlns:a16="http://schemas.microsoft.com/office/drawing/2014/main" id="{007F3884-53A2-4889-8F2F-3CC8E48B27A3}"/>
              </a:ext>
            </a:extLst>
          </p:cNvPr>
          <p:cNvSpPr/>
          <p:nvPr/>
        </p:nvSpPr>
        <p:spPr>
          <a:xfrm>
            <a:off x="2962461" y="1258410"/>
            <a:ext cx="5876045" cy="3141027"/>
          </a:xfrm>
          <a:prstGeom prst="roundRect">
            <a:avLst>
              <a:gd name="adj" fmla="val 381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435;p40">
            <a:extLst>
              <a:ext uri="{FF2B5EF4-FFF2-40B4-BE49-F238E27FC236}">
                <a16:creationId xmlns:a16="http://schemas.microsoft.com/office/drawing/2014/main" id="{5936F95A-DE37-406E-9A29-3CC73213932C}"/>
              </a:ext>
            </a:extLst>
          </p:cNvPr>
          <p:cNvGrpSpPr/>
          <p:nvPr/>
        </p:nvGrpSpPr>
        <p:grpSpPr>
          <a:xfrm>
            <a:off x="333710" y="1258410"/>
            <a:ext cx="2329860" cy="3397410"/>
            <a:chOff x="2352606" y="1495876"/>
            <a:chExt cx="4438800" cy="2596200"/>
          </a:xfrm>
        </p:grpSpPr>
        <p:sp>
          <p:nvSpPr>
            <p:cNvPr id="12" name="Google Shape;436;p40">
              <a:extLst>
                <a:ext uri="{FF2B5EF4-FFF2-40B4-BE49-F238E27FC236}">
                  <a16:creationId xmlns:a16="http://schemas.microsoft.com/office/drawing/2014/main" id="{D28D07DC-4DBE-4FA3-80D3-1B6707CCA286}"/>
                </a:ext>
              </a:extLst>
            </p:cNvPr>
            <p:cNvSpPr/>
            <p:nvPr/>
          </p:nvSpPr>
          <p:spPr>
            <a:xfrm>
              <a:off x="2352606" y="1495876"/>
              <a:ext cx="4438800" cy="2596200"/>
            </a:xfrm>
            <a:prstGeom prst="roundRect">
              <a:avLst>
                <a:gd name="adj" fmla="val 712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" name="Google Shape;441;p40">
              <a:extLst>
                <a:ext uri="{FF2B5EF4-FFF2-40B4-BE49-F238E27FC236}">
                  <a16:creationId xmlns:a16="http://schemas.microsoft.com/office/drawing/2014/main" id="{7467A5FF-7599-4EBE-89B0-6FA30B0F12F1}"/>
                </a:ext>
              </a:extLst>
            </p:cNvPr>
            <p:cNvGrpSpPr/>
            <p:nvPr/>
          </p:nvGrpSpPr>
          <p:grpSpPr>
            <a:xfrm>
              <a:off x="6395569" y="3774607"/>
              <a:ext cx="395836" cy="317468"/>
              <a:chOff x="7773503" y="3987878"/>
              <a:chExt cx="395836" cy="317468"/>
            </a:xfrm>
          </p:grpSpPr>
          <p:sp>
            <p:nvSpPr>
              <p:cNvPr id="14" name="Google Shape;442;p40">
                <a:extLst>
                  <a:ext uri="{FF2B5EF4-FFF2-40B4-BE49-F238E27FC236}">
                    <a16:creationId xmlns:a16="http://schemas.microsoft.com/office/drawing/2014/main" id="{558CD0C1-7B6F-4078-AD08-F5E4EE8F4B4F}"/>
                  </a:ext>
                </a:extLst>
              </p:cNvPr>
              <p:cNvSpPr/>
              <p:nvPr/>
            </p:nvSpPr>
            <p:spPr>
              <a:xfrm flipH="1">
                <a:off x="7780650" y="3993550"/>
                <a:ext cx="384000" cy="311700"/>
              </a:xfrm>
              <a:prstGeom prst="rtTriangl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443;p40">
                <a:extLst>
                  <a:ext uri="{FF2B5EF4-FFF2-40B4-BE49-F238E27FC236}">
                    <a16:creationId xmlns:a16="http://schemas.microsoft.com/office/drawing/2014/main" id="{500CFA00-C4A8-48E2-B7F7-26666DE9417F}"/>
                  </a:ext>
                </a:extLst>
              </p:cNvPr>
              <p:cNvSpPr/>
              <p:nvPr/>
            </p:nvSpPr>
            <p:spPr>
              <a:xfrm>
                <a:off x="7773503" y="3987878"/>
                <a:ext cx="395836" cy="317468"/>
              </a:xfrm>
              <a:custGeom>
                <a:avLst/>
                <a:gdLst/>
                <a:ahLst/>
                <a:cxnLst/>
                <a:rect l="l" t="t" r="r" b="b"/>
                <a:pathLst>
                  <a:path w="261278" h="209550" extrusionOk="0">
                    <a:moveTo>
                      <a:pt x="66406" y="0"/>
                    </a:moveTo>
                    <a:lnTo>
                      <a:pt x="64625" y="71"/>
                    </a:lnTo>
                    <a:lnTo>
                      <a:pt x="62915" y="143"/>
                    </a:lnTo>
                    <a:lnTo>
                      <a:pt x="61205" y="356"/>
                    </a:lnTo>
                    <a:lnTo>
                      <a:pt x="59495" y="499"/>
                    </a:lnTo>
                    <a:lnTo>
                      <a:pt x="57785" y="784"/>
                    </a:lnTo>
                    <a:lnTo>
                      <a:pt x="56146" y="1069"/>
                    </a:lnTo>
                    <a:lnTo>
                      <a:pt x="54436" y="1354"/>
                    </a:lnTo>
                    <a:lnTo>
                      <a:pt x="51158" y="2138"/>
                    </a:lnTo>
                    <a:lnTo>
                      <a:pt x="47952" y="3064"/>
                    </a:lnTo>
                    <a:lnTo>
                      <a:pt x="44746" y="4133"/>
                    </a:lnTo>
                    <a:lnTo>
                      <a:pt x="41682" y="5344"/>
                    </a:lnTo>
                    <a:lnTo>
                      <a:pt x="38689" y="6698"/>
                    </a:lnTo>
                    <a:lnTo>
                      <a:pt x="35697" y="8265"/>
                    </a:lnTo>
                    <a:lnTo>
                      <a:pt x="32847" y="9904"/>
                    </a:lnTo>
                    <a:lnTo>
                      <a:pt x="30068" y="11685"/>
                    </a:lnTo>
                    <a:lnTo>
                      <a:pt x="27432" y="13538"/>
                    </a:lnTo>
                    <a:lnTo>
                      <a:pt x="24867" y="15604"/>
                    </a:lnTo>
                    <a:lnTo>
                      <a:pt x="22373" y="17742"/>
                    </a:lnTo>
                    <a:lnTo>
                      <a:pt x="20022" y="20022"/>
                    </a:lnTo>
                    <a:lnTo>
                      <a:pt x="17742" y="22373"/>
                    </a:lnTo>
                    <a:lnTo>
                      <a:pt x="15604" y="24867"/>
                    </a:lnTo>
                    <a:lnTo>
                      <a:pt x="13538" y="27432"/>
                    </a:lnTo>
                    <a:lnTo>
                      <a:pt x="11685" y="30139"/>
                    </a:lnTo>
                    <a:lnTo>
                      <a:pt x="9904" y="32847"/>
                    </a:lnTo>
                    <a:lnTo>
                      <a:pt x="8194" y="35697"/>
                    </a:lnTo>
                    <a:lnTo>
                      <a:pt x="6698" y="38689"/>
                    </a:lnTo>
                    <a:lnTo>
                      <a:pt x="5344" y="41682"/>
                    </a:lnTo>
                    <a:lnTo>
                      <a:pt x="4133" y="44817"/>
                    </a:lnTo>
                    <a:lnTo>
                      <a:pt x="3064" y="47952"/>
                    </a:lnTo>
                    <a:lnTo>
                      <a:pt x="2138" y="51158"/>
                    </a:lnTo>
                    <a:lnTo>
                      <a:pt x="1354" y="54436"/>
                    </a:lnTo>
                    <a:lnTo>
                      <a:pt x="1069" y="56146"/>
                    </a:lnTo>
                    <a:lnTo>
                      <a:pt x="784" y="57785"/>
                    </a:lnTo>
                    <a:lnTo>
                      <a:pt x="499" y="59495"/>
                    </a:lnTo>
                    <a:lnTo>
                      <a:pt x="285" y="61205"/>
                    </a:lnTo>
                    <a:lnTo>
                      <a:pt x="143" y="62915"/>
                    </a:lnTo>
                    <a:lnTo>
                      <a:pt x="71" y="64696"/>
                    </a:lnTo>
                    <a:lnTo>
                      <a:pt x="0" y="66406"/>
                    </a:lnTo>
                    <a:lnTo>
                      <a:pt x="0" y="68187"/>
                    </a:lnTo>
                    <a:lnTo>
                      <a:pt x="0" y="209550"/>
                    </a:lnTo>
                    <a:lnTo>
                      <a:pt x="2612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Google Shape;496;p42">
                <a:extLst>
                  <a:ext uri="{FF2B5EF4-FFF2-40B4-BE49-F238E27FC236}">
                    <a16:creationId xmlns:a16="http://schemas.microsoft.com/office/drawing/2014/main" id="{0F682C42-1879-4F1B-A94E-6B3FADA1138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6810" y="1766323"/>
                <a:ext cx="2103660" cy="2187619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r>
                  <a:rPr lang="en-US" dirty="0">
                    <a:solidFill>
                      <a:schemeClr val="bg1"/>
                    </a:solidFill>
                    <a:latin typeface="Barlow" panose="00000500000000000000" pitchFamily="2" charset="0"/>
                  </a:rPr>
                  <a:t>In the absence of damping, energy is conserved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GB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Barlow" panose="00000500000000000000" pitchFamily="2" charset="0"/>
                  </a:rPr>
                  <a:t> as well.</a:t>
                </a:r>
                <a:br>
                  <a:rPr lang="en-US" dirty="0">
                    <a:solidFill>
                      <a:schemeClr val="bg1"/>
                    </a:solidFill>
                    <a:latin typeface="Barlow" panose="00000500000000000000" pitchFamily="2" charset="0"/>
                  </a:rPr>
                </a:br>
                <a:br>
                  <a:rPr lang="en-US" dirty="0">
                    <a:solidFill>
                      <a:schemeClr val="bg1"/>
                    </a:solidFill>
                    <a:latin typeface="Barlow" panose="00000500000000000000" pitchFamily="2" charset="0"/>
                  </a:rPr>
                </a:br>
                <a:r>
                  <a:rPr lang="en-US" dirty="0">
                    <a:solidFill>
                      <a:schemeClr val="bg1"/>
                    </a:solidFill>
                    <a:latin typeface="Barlow" panose="00000500000000000000" pitchFamily="2" charset="0"/>
                  </a:rPr>
                  <a:t>The variation is very small and negligible.</a:t>
                </a:r>
              </a:p>
            </p:txBody>
          </p:sp>
        </mc:Choice>
        <mc:Fallback xmlns="">
          <p:sp>
            <p:nvSpPr>
              <p:cNvPr id="16" name="Google Shape;496;p42">
                <a:extLst>
                  <a:ext uri="{FF2B5EF4-FFF2-40B4-BE49-F238E27FC236}">
                    <a16:creationId xmlns:a16="http://schemas.microsoft.com/office/drawing/2014/main" id="{0F682C42-1879-4F1B-A94E-6B3FADA113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810" y="1766323"/>
                <a:ext cx="2103660" cy="2187619"/>
              </a:xfrm>
              <a:prstGeom prst="rect">
                <a:avLst/>
              </a:prstGeom>
              <a:blipFill>
                <a:blip r:embed="rId3"/>
                <a:stretch>
                  <a:fillRect l="-87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Google Shape;150;p16">
            <a:extLst>
              <a:ext uri="{FF2B5EF4-FFF2-40B4-BE49-F238E27FC236}">
                <a16:creationId xmlns:a16="http://schemas.microsoft.com/office/drawing/2014/main" id="{1C9F88B3-0EAF-4147-AE2F-BB2D270A2321}"/>
              </a:ext>
            </a:extLst>
          </p:cNvPr>
          <p:cNvSpPr/>
          <p:nvPr/>
        </p:nvSpPr>
        <p:spPr>
          <a:xfrm>
            <a:off x="2381790" y="299555"/>
            <a:ext cx="4380420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2"/>
              </a:solidFill>
            </a:endParaRPr>
          </a:p>
        </p:txBody>
      </p:sp>
      <p:sp>
        <p:nvSpPr>
          <p:cNvPr id="18" name="Google Shape;463;p41">
            <a:extLst>
              <a:ext uri="{FF2B5EF4-FFF2-40B4-BE49-F238E27FC236}">
                <a16:creationId xmlns:a16="http://schemas.microsoft.com/office/drawing/2014/main" id="{12BF1E5F-EF9D-4CF8-A066-59B6D60A65E2}"/>
              </a:ext>
            </a:extLst>
          </p:cNvPr>
          <p:cNvSpPr txBox="1">
            <a:spLocks/>
          </p:cNvSpPr>
          <p:nvPr/>
        </p:nvSpPr>
        <p:spPr>
          <a:xfrm>
            <a:off x="2430780" y="330905"/>
            <a:ext cx="428244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leway ExtraBold"/>
              <a:buNone/>
              <a:defRPr sz="2800" b="0" i="0" u="none" strike="noStrike" cap="none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>
                <a:solidFill>
                  <a:schemeClr val="accent2"/>
                </a:solidFill>
              </a:rPr>
              <a:t>Conservation of energy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Google Shape;492;p42">
                <a:extLst>
                  <a:ext uri="{FF2B5EF4-FFF2-40B4-BE49-F238E27FC236}">
                    <a16:creationId xmlns:a16="http://schemas.microsoft.com/office/drawing/2014/main" id="{F651A135-6D41-4700-8297-8F2488591DB5}"/>
                  </a:ext>
                </a:extLst>
              </p:cNvPr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208036" y="1583473"/>
                <a:ext cx="2742600" cy="3657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lvl="0"/>
                <a:r>
                  <a:rPr lang="en" dirty="0">
                    <a:solidFill>
                      <a:schemeClr val="bg1"/>
                    </a:solidFill>
                  </a:rPr>
                  <a:t>Curve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1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b>
                        <m:r>
                          <a:rPr lang="en-GB" b="1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endParaRPr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1" name="Google Shape;492;p42">
                <a:extLst>
                  <a:ext uri="{FF2B5EF4-FFF2-40B4-BE49-F238E27FC236}">
                    <a16:creationId xmlns:a16="http://schemas.microsoft.com/office/drawing/2014/main" id="{F651A135-6D41-4700-8297-8F2488591DB5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208036" y="1583473"/>
                <a:ext cx="2742600" cy="365700"/>
              </a:xfrm>
              <a:prstGeom prst="rect">
                <a:avLst/>
              </a:prstGeom>
              <a:blipFill>
                <a:blip r:embed="rId4"/>
                <a:stretch>
                  <a:fillRect t="-38333" b="-6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Picture 18" descr="A picture containing timeline&#10;&#10;Description automatically generated">
            <a:extLst>
              <a:ext uri="{FF2B5EF4-FFF2-40B4-BE49-F238E27FC236}">
                <a16:creationId xmlns:a16="http://schemas.microsoft.com/office/drawing/2014/main" id="{F8A2F612-4EDB-4E93-8341-7B854A69F4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5778" y="1402459"/>
            <a:ext cx="5589411" cy="2852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30101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54;p41">
            <a:extLst>
              <a:ext uri="{FF2B5EF4-FFF2-40B4-BE49-F238E27FC236}">
                <a16:creationId xmlns:a16="http://schemas.microsoft.com/office/drawing/2014/main" id="{007F3884-53A2-4889-8F2F-3CC8E48B27A3}"/>
              </a:ext>
            </a:extLst>
          </p:cNvPr>
          <p:cNvSpPr/>
          <p:nvPr/>
        </p:nvSpPr>
        <p:spPr>
          <a:xfrm>
            <a:off x="2962461" y="1258410"/>
            <a:ext cx="5876045" cy="3141027"/>
          </a:xfrm>
          <a:prstGeom prst="roundRect">
            <a:avLst>
              <a:gd name="adj" fmla="val 381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435;p40">
            <a:extLst>
              <a:ext uri="{FF2B5EF4-FFF2-40B4-BE49-F238E27FC236}">
                <a16:creationId xmlns:a16="http://schemas.microsoft.com/office/drawing/2014/main" id="{5936F95A-DE37-406E-9A29-3CC73213932C}"/>
              </a:ext>
            </a:extLst>
          </p:cNvPr>
          <p:cNvGrpSpPr/>
          <p:nvPr/>
        </p:nvGrpSpPr>
        <p:grpSpPr>
          <a:xfrm>
            <a:off x="333710" y="1258410"/>
            <a:ext cx="2329860" cy="3397410"/>
            <a:chOff x="2352606" y="1495876"/>
            <a:chExt cx="4438800" cy="2596200"/>
          </a:xfrm>
        </p:grpSpPr>
        <p:sp>
          <p:nvSpPr>
            <p:cNvPr id="12" name="Google Shape;436;p40">
              <a:extLst>
                <a:ext uri="{FF2B5EF4-FFF2-40B4-BE49-F238E27FC236}">
                  <a16:creationId xmlns:a16="http://schemas.microsoft.com/office/drawing/2014/main" id="{D28D07DC-4DBE-4FA3-80D3-1B6707CCA286}"/>
                </a:ext>
              </a:extLst>
            </p:cNvPr>
            <p:cNvSpPr/>
            <p:nvPr/>
          </p:nvSpPr>
          <p:spPr>
            <a:xfrm>
              <a:off x="2352606" y="1495876"/>
              <a:ext cx="4438800" cy="2596200"/>
            </a:xfrm>
            <a:prstGeom prst="roundRect">
              <a:avLst>
                <a:gd name="adj" fmla="val 712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" name="Google Shape;441;p40">
              <a:extLst>
                <a:ext uri="{FF2B5EF4-FFF2-40B4-BE49-F238E27FC236}">
                  <a16:creationId xmlns:a16="http://schemas.microsoft.com/office/drawing/2014/main" id="{7467A5FF-7599-4EBE-89B0-6FA30B0F12F1}"/>
                </a:ext>
              </a:extLst>
            </p:cNvPr>
            <p:cNvGrpSpPr/>
            <p:nvPr/>
          </p:nvGrpSpPr>
          <p:grpSpPr>
            <a:xfrm>
              <a:off x="6395569" y="3774607"/>
              <a:ext cx="395836" cy="317468"/>
              <a:chOff x="7773503" y="3987878"/>
              <a:chExt cx="395836" cy="317468"/>
            </a:xfrm>
          </p:grpSpPr>
          <p:sp>
            <p:nvSpPr>
              <p:cNvPr id="14" name="Google Shape;442;p40">
                <a:extLst>
                  <a:ext uri="{FF2B5EF4-FFF2-40B4-BE49-F238E27FC236}">
                    <a16:creationId xmlns:a16="http://schemas.microsoft.com/office/drawing/2014/main" id="{558CD0C1-7B6F-4078-AD08-F5E4EE8F4B4F}"/>
                  </a:ext>
                </a:extLst>
              </p:cNvPr>
              <p:cNvSpPr/>
              <p:nvPr/>
            </p:nvSpPr>
            <p:spPr>
              <a:xfrm flipH="1">
                <a:off x="7780650" y="3993550"/>
                <a:ext cx="384000" cy="311700"/>
              </a:xfrm>
              <a:prstGeom prst="rtTriangl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443;p40">
                <a:extLst>
                  <a:ext uri="{FF2B5EF4-FFF2-40B4-BE49-F238E27FC236}">
                    <a16:creationId xmlns:a16="http://schemas.microsoft.com/office/drawing/2014/main" id="{500CFA00-C4A8-48E2-B7F7-26666DE9417F}"/>
                  </a:ext>
                </a:extLst>
              </p:cNvPr>
              <p:cNvSpPr/>
              <p:nvPr/>
            </p:nvSpPr>
            <p:spPr>
              <a:xfrm>
                <a:off x="7773503" y="3987878"/>
                <a:ext cx="395836" cy="317468"/>
              </a:xfrm>
              <a:custGeom>
                <a:avLst/>
                <a:gdLst/>
                <a:ahLst/>
                <a:cxnLst/>
                <a:rect l="l" t="t" r="r" b="b"/>
                <a:pathLst>
                  <a:path w="261278" h="209550" extrusionOk="0">
                    <a:moveTo>
                      <a:pt x="66406" y="0"/>
                    </a:moveTo>
                    <a:lnTo>
                      <a:pt x="64625" y="71"/>
                    </a:lnTo>
                    <a:lnTo>
                      <a:pt x="62915" y="143"/>
                    </a:lnTo>
                    <a:lnTo>
                      <a:pt x="61205" y="356"/>
                    </a:lnTo>
                    <a:lnTo>
                      <a:pt x="59495" y="499"/>
                    </a:lnTo>
                    <a:lnTo>
                      <a:pt x="57785" y="784"/>
                    </a:lnTo>
                    <a:lnTo>
                      <a:pt x="56146" y="1069"/>
                    </a:lnTo>
                    <a:lnTo>
                      <a:pt x="54436" y="1354"/>
                    </a:lnTo>
                    <a:lnTo>
                      <a:pt x="51158" y="2138"/>
                    </a:lnTo>
                    <a:lnTo>
                      <a:pt x="47952" y="3064"/>
                    </a:lnTo>
                    <a:lnTo>
                      <a:pt x="44746" y="4133"/>
                    </a:lnTo>
                    <a:lnTo>
                      <a:pt x="41682" y="5344"/>
                    </a:lnTo>
                    <a:lnTo>
                      <a:pt x="38689" y="6698"/>
                    </a:lnTo>
                    <a:lnTo>
                      <a:pt x="35697" y="8265"/>
                    </a:lnTo>
                    <a:lnTo>
                      <a:pt x="32847" y="9904"/>
                    </a:lnTo>
                    <a:lnTo>
                      <a:pt x="30068" y="11685"/>
                    </a:lnTo>
                    <a:lnTo>
                      <a:pt x="27432" y="13538"/>
                    </a:lnTo>
                    <a:lnTo>
                      <a:pt x="24867" y="15604"/>
                    </a:lnTo>
                    <a:lnTo>
                      <a:pt x="22373" y="17742"/>
                    </a:lnTo>
                    <a:lnTo>
                      <a:pt x="20022" y="20022"/>
                    </a:lnTo>
                    <a:lnTo>
                      <a:pt x="17742" y="22373"/>
                    </a:lnTo>
                    <a:lnTo>
                      <a:pt x="15604" y="24867"/>
                    </a:lnTo>
                    <a:lnTo>
                      <a:pt x="13538" y="27432"/>
                    </a:lnTo>
                    <a:lnTo>
                      <a:pt x="11685" y="30139"/>
                    </a:lnTo>
                    <a:lnTo>
                      <a:pt x="9904" y="32847"/>
                    </a:lnTo>
                    <a:lnTo>
                      <a:pt x="8194" y="35697"/>
                    </a:lnTo>
                    <a:lnTo>
                      <a:pt x="6698" y="38689"/>
                    </a:lnTo>
                    <a:lnTo>
                      <a:pt x="5344" y="41682"/>
                    </a:lnTo>
                    <a:lnTo>
                      <a:pt x="4133" y="44817"/>
                    </a:lnTo>
                    <a:lnTo>
                      <a:pt x="3064" y="47952"/>
                    </a:lnTo>
                    <a:lnTo>
                      <a:pt x="2138" y="51158"/>
                    </a:lnTo>
                    <a:lnTo>
                      <a:pt x="1354" y="54436"/>
                    </a:lnTo>
                    <a:lnTo>
                      <a:pt x="1069" y="56146"/>
                    </a:lnTo>
                    <a:lnTo>
                      <a:pt x="784" y="57785"/>
                    </a:lnTo>
                    <a:lnTo>
                      <a:pt x="499" y="59495"/>
                    </a:lnTo>
                    <a:lnTo>
                      <a:pt x="285" y="61205"/>
                    </a:lnTo>
                    <a:lnTo>
                      <a:pt x="143" y="62915"/>
                    </a:lnTo>
                    <a:lnTo>
                      <a:pt x="71" y="64696"/>
                    </a:lnTo>
                    <a:lnTo>
                      <a:pt x="0" y="66406"/>
                    </a:lnTo>
                    <a:lnTo>
                      <a:pt x="0" y="68187"/>
                    </a:lnTo>
                    <a:lnTo>
                      <a:pt x="0" y="209550"/>
                    </a:lnTo>
                    <a:lnTo>
                      <a:pt x="2612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Google Shape;496;p42">
                <a:extLst>
                  <a:ext uri="{FF2B5EF4-FFF2-40B4-BE49-F238E27FC236}">
                    <a16:creationId xmlns:a16="http://schemas.microsoft.com/office/drawing/2014/main" id="{0F682C42-1879-4F1B-A94E-6B3FADA1138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6810" y="1766323"/>
                <a:ext cx="2103660" cy="2187619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r>
                  <a:rPr lang="en-US" dirty="0">
                    <a:solidFill>
                      <a:schemeClr val="bg1"/>
                    </a:solidFill>
                    <a:latin typeface="Barlow" panose="00000500000000000000" pitchFamily="2" charset="0"/>
                  </a:rPr>
                  <a:t>Similar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GB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Barlow" panose="00000500000000000000" pitchFamily="2" charset="0"/>
                  </a:rPr>
                  <a:t>, the energy is quickly dissipated, reaching 0, corresponding to the equilibrium point. </a:t>
                </a:r>
              </a:p>
            </p:txBody>
          </p:sp>
        </mc:Choice>
        <mc:Fallback xmlns="">
          <p:sp>
            <p:nvSpPr>
              <p:cNvPr id="16" name="Google Shape;496;p42">
                <a:extLst>
                  <a:ext uri="{FF2B5EF4-FFF2-40B4-BE49-F238E27FC236}">
                    <a16:creationId xmlns:a16="http://schemas.microsoft.com/office/drawing/2014/main" id="{0F682C42-1879-4F1B-A94E-6B3FADA113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810" y="1766323"/>
                <a:ext cx="2103660" cy="2187619"/>
              </a:xfrm>
              <a:prstGeom prst="rect">
                <a:avLst/>
              </a:prstGeom>
              <a:blipFill>
                <a:blip r:embed="rId3"/>
                <a:stretch>
                  <a:fillRect l="-87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Google Shape;150;p16">
            <a:extLst>
              <a:ext uri="{FF2B5EF4-FFF2-40B4-BE49-F238E27FC236}">
                <a16:creationId xmlns:a16="http://schemas.microsoft.com/office/drawing/2014/main" id="{1C9F88B3-0EAF-4147-AE2F-BB2D270A2321}"/>
              </a:ext>
            </a:extLst>
          </p:cNvPr>
          <p:cNvSpPr/>
          <p:nvPr/>
        </p:nvSpPr>
        <p:spPr>
          <a:xfrm>
            <a:off x="2381790" y="299555"/>
            <a:ext cx="4380420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" name="Google Shape;463;p41">
            <a:extLst>
              <a:ext uri="{FF2B5EF4-FFF2-40B4-BE49-F238E27FC236}">
                <a16:creationId xmlns:a16="http://schemas.microsoft.com/office/drawing/2014/main" id="{12BF1E5F-EF9D-4CF8-A066-59B6D60A65E2}"/>
              </a:ext>
            </a:extLst>
          </p:cNvPr>
          <p:cNvSpPr txBox="1">
            <a:spLocks/>
          </p:cNvSpPr>
          <p:nvPr/>
        </p:nvSpPr>
        <p:spPr>
          <a:xfrm>
            <a:off x="2430780" y="330905"/>
            <a:ext cx="428244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leway ExtraBold"/>
              <a:buNone/>
              <a:defRPr sz="2800" b="0" i="0" u="none" strike="noStrike" cap="none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>
                <a:solidFill>
                  <a:schemeClr val="accent2"/>
                </a:solidFill>
              </a:rPr>
              <a:t>Conservation of energy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Google Shape;492;p42">
                <a:extLst>
                  <a:ext uri="{FF2B5EF4-FFF2-40B4-BE49-F238E27FC236}">
                    <a16:creationId xmlns:a16="http://schemas.microsoft.com/office/drawing/2014/main" id="{F651A135-6D41-4700-8297-8F2488591DB5}"/>
                  </a:ext>
                </a:extLst>
              </p:cNvPr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127340" y="1583347"/>
                <a:ext cx="2742600" cy="3657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lvl="0"/>
                <a:r>
                  <a:rPr lang="en" dirty="0">
                    <a:solidFill>
                      <a:schemeClr val="bg1"/>
                    </a:solidFill>
                  </a:rPr>
                  <a:t>Damped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1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b>
                        <m:r>
                          <a:rPr lang="en-GB" b="1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" dirty="0">
                    <a:solidFill>
                      <a:schemeClr val="bg1"/>
                    </a:solidFill>
                  </a:rPr>
                  <a:t>)</a:t>
                </a:r>
                <a:endParaRPr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1" name="Google Shape;492;p42">
                <a:extLst>
                  <a:ext uri="{FF2B5EF4-FFF2-40B4-BE49-F238E27FC236}">
                    <a16:creationId xmlns:a16="http://schemas.microsoft.com/office/drawing/2014/main" id="{F651A135-6D41-4700-8297-8F2488591DB5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27340" y="1583347"/>
                <a:ext cx="2742600" cy="365700"/>
              </a:xfrm>
              <a:prstGeom prst="rect">
                <a:avLst/>
              </a:prstGeom>
              <a:blipFill>
                <a:blip r:embed="rId4"/>
                <a:stretch>
                  <a:fillRect t="-38333" b="-6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Picture 19" descr="Chart&#10;&#10;Description automatically generated with low confidence">
            <a:extLst>
              <a:ext uri="{FF2B5EF4-FFF2-40B4-BE49-F238E27FC236}">
                <a16:creationId xmlns:a16="http://schemas.microsoft.com/office/drawing/2014/main" id="{268DA659-CFA5-4A1C-9EF8-FE45F08E5A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5778" y="1402459"/>
            <a:ext cx="5589410" cy="2852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8499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5" name="Google Shape;435;p40"/>
          <p:cNvGrpSpPr/>
          <p:nvPr/>
        </p:nvGrpSpPr>
        <p:grpSpPr>
          <a:xfrm>
            <a:off x="2352606" y="1495876"/>
            <a:ext cx="4438800" cy="2596200"/>
            <a:chOff x="2352606" y="1495876"/>
            <a:chExt cx="4438800" cy="2596200"/>
          </a:xfrm>
        </p:grpSpPr>
        <p:sp>
          <p:nvSpPr>
            <p:cNvPr id="436" name="Google Shape;436;p40"/>
            <p:cNvSpPr/>
            <p:nvPr/>
          </p:nvSpPr>
          <p:spPr>
            <a:xfrm>
              <a:off x="2352606" y="1495876"/>
              <a:ext cx="4438800" cy="2596200"/>
            </a:xfrm>
            <a:prstGeom prst="roundRect">
              <a:avLst>
                <a:gd name="adj" fmla="val 712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37" name="Google Shape;437;p40"/>
            <p:cNvGrpSpPr/>
            <p:nvPr/>
          </p:nvGrpSpPr>
          <p:grpSpPr>
            <a:xfrm>
              <a:off x="6210312" y="1648295"/>
              <a:ext cx="420286" cy="106769"/>
              <a:chOff x="2098350" y="467225"/>
              <a:chExt cx="817200" cy="207600"/>
            </a:xfrm>
          </p:grpSpPr>
          <p:sp>
            <p:nvSpPr>
              <p:cNvPr id="438" name="Google Shape;438;p40"/>
              <p:cNvSpPr/>
              <p:nvPr/>
            </p:nvSpPr>
            <p:spPr>
              <a:xfrm>
                <a:off x="2098350" y="467225"/>
                <a:ext cx="207600" cy="207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439;p40"/>
              <p:cNvSpPr/>
              <p:nvPr/>
            </p:nvSpPr>
            <p:spPr>
              <a:xfrm>
                <a:off x="2403150" y="467225"/>
                <a:ext cx="207600" cy="207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" name="Google Shape;440;p40"/>
              <p:cNvSpPr/>
              <p:nvPr/>
            </p:nvSpPr>
            <p:spPr>
              <a:xfrm>
                <a:off x="2707950" y="467225"/>
                <a:ext cx="207600" cy="207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41" name="Google Shape;441;p40"/>
            <p:cNvGrpSpPr/>
            <p:nvPr/>
          </p:nvGrpSpPr>
          <p:grpSpPr>
            <a:xfrm>
              <a:off x="6395569" y="3774607"/>
              <a:ext cx="395836" cy="317468"/>
              <a:chOff x="7773503" y="3987878"/>
              <a:chExt cx="395836" cy="317468"/>
            </a:xfrm>
          </p:grpSpPr>
          <p:sp>
            <p:nvSpPr>
              <p:cNvPr id="442" name="Google Shape;442;p40"/>
              <p:cNvSpPr/>
              <p:nvPr/>
            </p:nvSpPr>
            <p:spPr>
              <a:xfrm flipH="1">
                <a:off x="7780650" y="3993550"/>
                <a:ext cx="384000" cy="311700"/>
              </a:xfrm>
              <a:prstGeom prst="rtTriangl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" name="Google Shape;443;p40"/>
              <p:cNvSpPr/>
              <p:nvPr/>
            </p:nvSpPr>
            <p:spPr>
              <a:xfrm>
                <a:off x="7773503" y="3987878"/>
                <a:ext cx="395836" cy="317468"/>
              </a:xfrm>
              <a:custGeom>
                <a:avLst/>
                <a:gdLst/>
                <a:ahLst/>
                <a:cxnLst/>
                <a:rect l="l" t="t" r="r" b="b"/>
                <a:pathLst>
                  <a:path w="261278" h="209550" extrusionOk="0">
                    <a:moveTo>
                      <a:pt x="66406" y="0"/>
                    </a:moveTo>
                    <a:lnTo>
                      <a:pt x="64625" y="71"/>
                    </a:lnTo>
                    <a:lnTo>
                      <a:pt x="62915" y="143"/>
                    </a:lnTo>
                    <a:lnTo>
                      <a:pt x="61205" y="356"/>
                    </a:lnTo>
                    <a:lnTo>
                      <a:pt x="59495" y="499"/>
                    </a:lnTo>
                    <a:lnTo>
                      <a:pt x="57785" y="784"/>
                    </a:lnTo>
                    <a:lnTo>
                      <a:pt x="56146" y="1069"/>
                    </a:lnTo>
                    <a:lnTo>
                      <a:pt x="54436" y="1354"/>
                    </a:lnTo>
                    <a:lnTo>
                      <a:pt x="51158" y="2138"/>
                    </a:lnTo>
                    <a:lnTo>
                      <a:pt x="47952" y="3064"/>
                    </a:lnTo>
                    <a:lnTo>
                      <a:pt x="44746" y="4133"/>
                    </a:lnTo>
                    <a:lnTo>
                      <a:pt x="41682" y="5344"/>
                    </a:lnTo>
                    <a:lnTo>
                      <a:pt x="38689" y="6698"/>
                    </a:lnTo>
                    <a:lnTo>
                      <a:pt x="35697" y="8265"/>
                    </a:lnTo>
                    <a:lnTo>
                      <a:pt x="32847" y="9904"/>
                    </a:lnTo>
                    <a:lnTo>
                      <a:pt x="30068" y="11685"/>
                    </a:lnTo>
                    <a:lnTo>
                      <a:pt x="27432" y="13538"/>
                    </a:lnTo>
                    <a:lnTo>
                      <a:pt x="24867" y="15604"/>
                    </a:lnTo>
                    <a:lnTo>
                      <a:pt x="22373" y="17742"/>
                    </a:lnTo>
                    <a:lnTo>
                      <a:pt x="20022" y="20022"/>
                    </a:lnTo>
                    <a:lnTo>
                      <a:pt x="17742" y="22373"/>
                    </a:lnTo>
                    <a:lnTo>
                      <a:pt x="15604" y="24867"/>
                    </a:lnTo>
                    <a:lnTo>
                      <a:pt x="13538" y="27432"/>
                    </a:lnTo>
                    <a:lnTo>
                      <a:pt x="11685" y="30139"/>
                    </a:lnTo>
                    <a:lnTo>
                      <a:pt x="9904" y="32847"/>
                    </a:lnTo>
                    <a:lnTo>
                      <a:pt x="8194" y="35697"/>
                    </a:lnTo>
                    <a:lnTo>
                      <a:pt x="6698" y="38689"/>
                    </a:lnTo>
                    <a:lnTo>
                      <a:pt x="5344" y="41682"/>
                    </a:lnTo>
                    <a:lnTo>
                      <a:pt x="4133" y="44817"/>
                    </a:lnTo>
                    <a:lnTo>
                      <a:pt x="3064" y="47952"/>
                    </a:lnTo>
                    <a:lnTo>
                      <a:pt x="2138" y="51158"/>
                    </a:lnTo>
                    <a:lnTo>
                      <a:pt x="1354" y="54436"/>
                    </a:lnTo>
                    <a:lnTo>
                      <a:pt x="1069" y="56146"/>
                    </a:lnTo>
                    <a:lnTo>
                      <a:pt x="784" y="57785"/>
                    </a:lnTo>
                    <a:lnTo>
                      <a:pt x="499" y="59495"/>
                    </a:lnTo>
                    <a:lnTo>
                      <a:pt x="285" y="61205"/>
                    </a:lnTo>
                    <a:lnTo>
                      <a:pt x="143" y="62915"/>
                    </a:lnTo>
                    <a:lnTo>
                      <a:pt x="71" y="64696"/>
                    </a:lnTo>
                    <a:lnTo>
                      <a:pt x="0" y="66406"/>
                    </a:lnTo>
                    <a:lnTo>
                      <a:pt x="0" y="68187"/>
                    </a:lnTo>
                    <a:lnTo>
                      <a:pt x="0" y="209550"/>
                    </a:lnTo>
                    <a:lnTo>
                      <a:pt x="2612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44" name="Google Shape;444;p40"/>
          <p:cNvSpPr/>
          <p:nvPr/>
        </p:nvSpPr>
        <p:spPr>
          <a:xfrm>
            <a:off x="4114799" y="1051424"/>
            <a:ext cx="914400" cy="9144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sp>
        <p:nvSpPr>
          <p:cNvPr id="445" name="Google Shape;445;p40"/>
          <p:cNvSpPr/>
          <p:nvPr/>
        </p:nvSpPr>
        <p:spPr>
          <a:xfrm>
            <a:off x="2517300" y="2962884"/>
            <a:ext cx="4109400" cy="51990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" name="Google Shape;446;p40"/>
          <p:cNvSpPr txBox="1">
            <a:spLocks noGrp="1"/>
          </p:cNvSpPr>
          <p:nvPr>
            <p:ph type="title"/>
          </p:nvPr>
        </p:nvSpPr>
        <p:spPr>
          <a:xfrm>
            <a:off x="2038200" y="2069573"/>
            <a:ext cx="5067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Introduction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447" name="Google Shape;447;p40"/>
          <p:cNvSpPr txBox="1">
            <a:spLocks noGrp="1"/>
          </p:cNvSpPr>
          <p:nvPr>
            <p:ph type="title" idx="2"/>
          </p:nvPr>
        </p:nvSpPr>
        <p:spPr>
          <a:xfrm>
            <a:off x="4114800" y="1326526"/>
            <a:ext cx="914400" cy="41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</a:t>
            </a:r>
            <a:endParaRPr dirty="0"/>
          </a:p>
        </p:txBody>
      </p:sp>
      <p:sp>
        <p:nvSpPr>
          <p:cNvPr id="448" name="Google Shape;448;p40"/>
          <p:cNvSpPr txBox="1">
            <a:spLocks noGrp="1"/>
          </p:cNvSpPr>
          <p:nvPr>
            <p:ph type="subTitle" idx="1"/>
          </p:nvPr>
        </p:nvSpPr>
        <p:spPr>
          <a:xfrm>
            <a:off x="2542200" y="3039984"/>
            <a:ext cx="40596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Constrained motion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5" name="Google Shape;435;p40"/>
          <p:cNvGrpSpPr/>
          <p:nvPr/>
        </p:nvGrpSpPr>
        <p:grpSpPr>
          <a:xfrm>
            <a:off x="2352606" y="1495876"/>
            <a:ext cx="4438800" cy="2596200"/>
            <a:chOff x="2352606" y="1495876"/>
            <a:chExt cx="4438800" cy="2596200"/>
          </a:xfrm>
        </p:grpSpPr>
        <p:sp>
          <p:nvSpPr>
            <p:cNvPr id="436" name="Google Shape;436;p40"/>
            <p:cNvSpPr/>
            <p:nvPr/>
          </p:nvSpPr>
          <p:spPr>
            <a:xfrm>
              <a:off x="2352606" y="1495876"/>
              <a:ext cx="4438800" cy="2596200"/>
            </a:xfrm>
            <a:prstGeom prst="roundRect">
              <a:avLst>
                <a:gd name="adj" fmla="val 712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37" name="Google Shape;437;p40"/>
            <p:cNvGrpSpPr/>
            <p:nvPr/>
          </p:nvGrpSpPr>
          <p:grpSpPr>
            <a:xfrm>
              <a:off x="6210311" y="1648295"/>
              <a:ext cx="420285" cy="106769"/>
              <a:chOff x="2098351" y="467225"/>
              <a:chExt cx="817199" cy="207600"/>
            </a:xfrm>
          </p:grpSpPr>
          <p:sp>
            <p:nvSpPr>
              <p:cNvPr id="438" name="Google Shape;438;p40"/>
              <p:cNvSpPr/>
              <p:nvPr/>
            </p:nvSpPr>
            <p:spPr>
              <a:xfrm>
                <a:off x="2098351" y="467225"/>
                <a:ext cx="207601" cy="207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439;p40"/>
              <p:cNvSpPr/>
              <p:nvPr/>
            </p:nvSpPr>
            <p:spPr>
              <a:xfrm>
                <a:off x="2403150" y="467225"/>
                <a:ext cx="207600" cy="207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" name="Google Shape;440;p40"/>
              <p:cNvSpPr/>
              <p:nvPr/>
            </p:nvSpPr>
            <p:spPr>
              <a:xfrm>
                <a:off x="2707950" y="467225"/>
                <a:ext cx="207600" cy="207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41" name="Google Shape;441;p40"/>
            <p:cNvGrpSpPr/>
            <p:nvPr/>
          </p:nvGrpSpPr>
          <p:grpSpPr>
            <a:xfrm>
              <a:off x="6395569" y="3774607"/>
              <a:ext cx="395836" cy="317468"/>
              <a:chOff x="7773503" y="3987878"/>
              <a:chExt cx="395836" cy="317468"/>
            </a:xfrm>
          </p:grpSpPr>
          <p:sp>
            <p:nvSpPr>
              <p:cNvPr id="442" name="Google Shape;442;p40"/>
              <p:cNvSpPr/>
              <p:nvPr/>
            </p:nvSpPr>
            <p:spPr>
              <a:xfrm flipH="1">
                <a:off x="7780650" y="3993550"/>
                <a:ext cx="384000" cy="311700"/>
              </a:xfrm>
              <a:prstGeom prst="rtTriangl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" name="Google Shape;443;p40"/>
              <p:cNvSpPr/>
              <p:nvPr/>
            </p:nvSpPr>
            <p:spPr>
              <a:xfrm>
                <a:off x="7773503" y="3987878"/>
                <a:ext cx="395836" cy="317468"/>
              </a:xfrm>
              <a:custGeom>
                <a:avLst/>
                <a:gdLst/>
                <a:ahLst/>
                <a:cxnLst/>
                <a:rect l="l" t="t" r="r" b="b"/>
                <a:pathLst>
                  <a:path w="261278" h="209550" extrusionOk="0">
                    <a:moveTo>
                      <a:pt x="66406" y="0"/>
                    </a:moveTo>
                    <a:lnTo>
                      <a:pt x="64625" y="71"/>
                    </a:lnTo>
                    <a:lnTo>
                      <a:pt x="62915" y="143"/>
                    </a:lnTo>
                    <a:lnTo>
                      <a:pt x="61205" y="356"/>
                    </a:lnTo>
                    <a:lnTo>
                      <a:pt x="59495" y="499"/>
                    </a:lnTo>
                    <a:lnTo>
                      <a:pt x="57785" y="784"/>
                    </a:lnTo>
                    <a:lnTo>
                      <a:pt x="56146" y="1069"/>
                    </a:lnTo>
                    <a:lnTo>
                      <a:pt x="54436" y="1354"/>
                    </a:lnTo>
                    <a:lnTo>
                      <a:pt x="51158" y="2138"/>
                    </a:lnTo>
                    <a:lnTo>
                      <a:pt x="47952" y="3064"/>
                    </a:lnTo>
                    <a:lnTo>
                      <a:pt x="44746" y="4133"/>
                    </a:lnTo>
                    <a:lnTo>
                      <a:pt x="41682" y="5344"/>
                    </a:lnTo>
                    <a:lnTo>
                      <a:pt x="38689" y="6698"/>
                    </a:lnTo>
                    <a:lnTo>
                      <a:pt x="35697" y="8265"/>
                    </a:lnTo>
                    <a:lnTo>
                      <a:pt x="32847" y="9904"/>
                    </a:lnTo>
                    <a:lnTo>
                      <a:pt x="30068" y="11685"/>
                    </a:lnTo>
                    <a:lnTo>
                      <a:pt x="27432" y="13538"/>
                    </a:lnTo>
                    <a:lnTo>
                      <a:pt x="24867" y="15604"/>
                    </a:lnTo>
                    <a:lnTo>
                      <a:pt x="22373" y="17742"/>
                    </a:lnTo>
                    <a:lnTo>
                      <a:pt x="20022" y="20022"/>
                    </a:lnTo>
                    <a:lnTo>
                      <a:pt x="17742" y="22373"/>
                    </a:lnTo>
                    <a:lnTo>
                      <a:pt x="15604" y="24867"/>
                    </a:lnTo>
                    <a:lnTo>
                      <a:pt x="13538" y="27432"/>
                    </a:lnTo>
                    <a:lnTo>
                      <a:pt x="11685" y="30139"/>
                    </a:lnTo>
                    <a:lnTo>
                      <a:pt x="9904" y="32847"/>
                    </a:lnTo>
                    <a:lnTo>
                      <a:pt x="8194" y="35697"/>
                    </a:lnTo>
                    <a:lnTo>
                      <a:pt x="6698" y="38689"/>
                    </a:lnTo>
                    <a:lnTo>
                      <a:pt x="5344" y="41682"/>
                    </a:lnTo>
                    <a:lnTo>
                      <a:pt x="4133" y="44817"/>
                    </a:lnTo>
                    <a:lnTo>
                      <a:pt x="3064" y="47952"/>
                    </a:lnTo>
                    <a:lnTo>
                      <a:pt x="2138" y="51158"/>
                    </a:lnTo>
                    <a:lnTo>
                      <a:pt x="1354" y="54436"/>
                    </a:lnTo>
                    <a:lnTo>
                      <a:pt x="1069" y="56146"/>
                    </a:lnTo>
                    <a:lnTo>
                      <a:pt x="784" y="57785"/>
                    </a:lnTo>
                    <a:lnTo>
                      <a:pt x="499" y="59495"/>
                    </a:lnTo>
                    <a:lnTo>
                      <a:pt x="285" y="61205"/>
                    </a:lnTo>
                    <a:lnTo>
                      <a:pt x="143" y="62915"/>
                    </a:lnTo>
                    <a:lnTo>
                      <a:pt x="71" y="64696"/>
                    </a:lnTo>
                    <a:lnTo>
                      <a:pt x="0" y="66406"/>
                    </a:lnTo>
                    <a:lnTo>
                      <a:pt x="0" y="68187"/>
                    </a:lnTo>
                    <a:lnTo>
                      <a:pt x="0" y="209550"/>
                    </a:lnTo>
                    <a:lnTo>
                      <a:pt x="2612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44" name="Google Shape;444;p40"/>
          <p:cNvSpPr/>
          <p:nvPr/>
        </p:nvSpPr>
        <p:spPr>
          <a:xfrm>
            <a:off x="4114799" y="1051424"/>
            <a:ext cx="914400" cy="91440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sp>
        <p:nvSpPr>
          <p:cNvPr id="445" name="Google Shape;445;p40"/>
          <p:cNvSpPr/>
          <p:nvPr/>
        </p:nvSpPr>
        <p:spPr>
          <a:xfrm>
            <a:off x="2517300" y="2962884"/>
            <a:ext cx="4109400" cy="519900"/>
          </a:xfrm>
          <a:prstGeom prst="roundRect">
            <a:avLst>
              <a:gd name="adj" fmla="val 50000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" name="Google Shape;446;p40"/>
          <p:cNvSpPr txBox="1">
            <a:spLocks noGrp="1"/>
          </p:cNvSpPr>
          <p:nvPr>
            <p:ph type="title"/>
          </p:nvPr>
        </p:nvSpPr>
        <p:spPr>
          <a:xfrm>
            <a:off x="2038200" y="2069573"/>
            <a:ext cx="5067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/>
                </a:solidFill>
              </a:rPr>
              <a:t>Part II</a:t>
            </a:r>
          </a:p>
        </p:txBody>
      </p:sp>
      <p:sp>
        <p:nvSpPr>
          <p:cNvPr id="447" name="Google Shape;447;p40"/>
          <p:cNvSpPr txBox="1">
            <a:spLocks noGrp="1"/>
          </p:cNvSpPr>
          <p:nvPr>
            <p:ph type="title" idx="2"/>
          </p:nvPr>
        </p:nvSpPr>
        <p:spPr>
          <a:xfrm>
            <a:off x="4114800" y="1326526"/>
            <a:ext cx="914400" cy="41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4</a:t>
            </a:r>
            <a:endParaRPr dirty="0"/>
          </a:p>
        </p:txBody>
      </p:sp>
      <p:sp>
        <p:nvSpPr>
          <p:cNvPr id="448" name="Google Shape;448;p40"/>
          <p:cNvSpPr txBox="1">
            <a:spLocks noGrp="1"/>
          </p:cNvSpPr>
          <p:nvPr>
            <p:ph type="subTitle" idx="1"/>
          </p:nvPr>
        </p:nvSpPr>
        <p:spPr>
          <a:xfrm>
            <a:off x="2542200" y="3039984"/>
            <a:ext cx="40596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Constrained motion in 2D</a:t>
            </a:r>
          </a:p>
        </p:txBody>
      </p:sp>
    </p:spTree>
    <p:extLst>
      <p:ext uri="{BB962C8B-B14F-4D97-AF65-F5344CB8AC3E}">
        <p14:creationId xmlns:p14="http://schemas.microsoft.com/office/powerpoint/2010/main" val="33351025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54;p41">
            <a:extLst>
              <a:ext uri="{FF2B5EF4-FFF2-40B4-BE49-F238E27FC236}">
                <a16:creationId xmlns:a16="http://schemas.microsoft.com/office/drawing/2014/main" id="{007F3884-53A2-4889-8F2F-3CC8E48B27A3}"/>
              </a:ext>
            </a:extLst>
          </p:cNvPr>
          <p:cNvSpPr/>
          <p:nvPr/>
        </p:nvSpPr>
        <p:spPr>
          <a:xfrm>
            <a:off x="2962461" y="1258410"/>
            <a:ext cx="5876045" cy="3141027"/>
          </a:xfrm>
          <a:prstGeom prst="roundRect">
            <a:avLst>
              <a:gd name="adj" fmla="val 381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435;p40">
            <a:extLst>
              <a:ext uri="{FF2B5EF4-FFF2-40B4-BE49-F238E27FC236}">
                <a16:creationId xmlns:a16="http://schemas.microsoft.com/office/drawing/2014/main" id="{5936F95A-DE37-406E-9A29-3CC73213932C}"/>
              </a:ext>
            </a:extLst>
          </p:cNvPr>
          <p:cNvGrpSpPr/>
          <p:nvPr/>
        </p:nvGrpSpPr>
        <p:grpSpPr>
          <a:xfrm>
            <a:off x="333710" y="1258410"/>
            <a:ext cx="2329860" cy="3397410"/>
            <a:chOff x="2352606" y="1495876"/>
            <a:chExt cx="4438800" cy="2596200"/>
          </a:xfrm>
        </p:grpSpPr>
        <p:sp>
          <p:nvSpPr>
            <p:cNvPr id="12" name="Google Shape;436;p40">
              <a:extLst>
                <a:ext uri="{FF2B5EF4-FFF2-40B4-BE49-F238E27FC236}">
                  <a16:creationId xmlns:a16="http://schemas.microsoft.com/office/drawing/2014/main" id="{D28D07DC-4DBE-4FA3-80D3-1B6707CCA286}"/>
                </a:ext>
              </a:extLst>
            </p:cNvPr>
            <p:cNvSpPr/>
            <p:nvPr/>
          </p:nvSpPr>
          <p:spPr>
            <a:xfrm>
              <a:off x="2352606" y="1495876"/>
              <a:ext cx="4438800" cy="2596200"/>
            </a:xfrm>
            <a:prstGeom prst="roundRect">
              <a:avLst>
                <a:gd name="adj" fmla="val 712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" name="Google Shape;441;p40">
              <a:extLst>
                <a:ext uri="{FF2B5EF4-FFF2-40B4-BE49-F238E27FC236}">
                  <a16:creationId xmlns:a16="http://schemas.microsoft.com/office/drawing/2014/main" id="{7467A5FF-7599-4EBE-89B0-6FA30B0F12F1}"/>
                </a:ext>
              </a:extLst>
            </p:cNvPr>
            <p:cNvGrpSpPr/>
            <p:nvPr/>
          </p:nvGrpSpPr>
          <p:grpSpPr>
            <a:xfrm>
              <a:off x="6395569" y="3774607"/>
              <a:ext cx="395836" cy="317468"/>
              <a:chOff x="7773503" y="3987878"/>
              <a:chExt cx="395836" cy="317468"/>
            </a:xfrm>
          </p:grpSpPr>
          <p:sp>
            <p:nvSpPr>
              <p:cNvPr id="14" name="Google Shape;442;p40">
                <a:extLst>
                  <a:ext uri="{FF2B5EF4-FFF2-40B4-BE49-F238E27FC236}">
                    <a16:creationId xmlns:a16="http://schemas.microsoft.com/office/drawing/2014/main" id="{558CD0C1-7B6F-4078-AD08-F5E4EE8F4B4F}"/>
                  </a:ext>
                </a:extLst>
              </p:cNvPr>
              <p:cNvSpPr/>
              <p:nvPr/>
            </p:nvSpPr>
            <p:spPr>
              <a:xfrm flipH="1">
                <a:off x="7780650" y="3993550"/>
                <a:ext cx="384000" cy="311700"/>
              </a:xfrm>
              <a:prstGeom prst="rtTriangl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443;p40">
                <a:extLst>
                  <a:ext uri="{FF2B5EF4-FFF2-40B4-BE49-F238E27FC236}">
                    <a16:creationId xmlns:a16="http://schemas.microsoft.com/office/drawing/2014/main" id="{500CFA00-C4A8-48E2-B7F7-26666DE9417F}"/>
                  </a:ext>
                </a:extLst>
              </p:cNvPr>
              <p:cNvSpPr/>
              <p:nvPr/>
            </p:nvSpPr>
            <p:spPr>
              <a:xfrm>
                <a:off x="7773503" y="3987878"/>
                <a:ext cx="395836" cy="317468"/>
              </a:xfrm>
              <a:custGeom>
                <a:avLst/>
                <a:gdLst/>
                <a:ahLst/>
                <a:cxnLst/>
                <a:rect l="l" t="t" r="r" b="b"/>
                <a:pathLst>
                  <a:path w="261278" h="209550" extrusionOk="0">
                    <a:moveTo>
                      <a:pt x="66406" y="0"/>
                    </a:moveTo>
                    <a:lnTo>
                      <a:pt x="64625" y="71"/>
                    </a:lnTo>
                    <a:lnTo>
                      <a:pt x="62915" y="143"/>
                    </a:lnTo>
                    <a:lnTo>
                      <a:pt x="61205" y="356"/>
                    </a:lnTo>
                    <a:lnTo>
                      <a:pt x="59495" y="499"/>
                    </a:lnTo>
                    <a:lnTo>
                      <a:pt x="57785" y="784"/>
                    </a:lnTo>
                    <a:lnTo>
                      <a:pt x="56146" y="1069"/>
                    </a:lnTo>
                    <a:lnTo>
                      <a:pt x="54436" y="1354"/>
                    </a:lnTo>
                    <a:lnTo>
                      <a:pt x="51158" y="2138"/>
                    </a:lnTo>
                    <a:lnTo>
                      <a:pt x="47952" y="3064"/>
                    </a:lnTo>
                    <a:lnTo>
                      <a:pt x="44746" y="4133"/>
                    </a:lnTo>
                    <a:lnTo>
                      <a:pt x="41682" y="5344"/>
                    </a:lnTo>
                    <a:lnTo>
                      <a:pt x="38689" y="6698"/>
                    </a:lnTo>
                    <a:lnTo>
                      <a:pt x="35697" y="8265"/>
                    </a:lnTo>
                    <a:lnTo>
                      <a:pt x="32847" y="9904"/>
                    </a:lnTo>
                    <a:lnTo>
                      <a:pt x="30068" y="11685"/>
                    </a:lnTo>
                    <a:lnTo>
                      <a:pt x="27432" y="13538"/>
                    </a:lnTo>
                    <a:lnTo>
                      <a:pt x="24867" y="15604"/>
                    </a:lnTo>
                    <a:lnTo>
                      <a:pt x="22373" y="17742"/>
                    </a:lnTo>
                    <a:lnTo>
                      <a:pt x="20022" y="20022"/>
                    </a:lnTo>
                    <a:lnTo>
                      <a:pt x="17742" y="22373"/>
                    </a:lnTo>
                    <a:lnTo>
                      <a:pt x="15604" y="24867"/>
                    </a:lnTo>
                    <a:lnTo>
                      <a:pt x="13538" y="27432"/>
                    </a:lnTo>
                    <a:lnTo>
                      <a:pt x="11685" y="30139"/>
                    </a:lnTo>
                    <a:lnTo>
                      <a:pt x="9904" y="32847"/>
                    </a:lnTo>
                    <a:lnTo>
                      <a:pt x="8194" y="35697"/>
                    </a:lnTo>
                    <a:lnTo>
                      <a:pt x="6698" y="38689"/>
                    </a:lnTo>
                    <a:lnTo>
                      <a:pt x="5344" y="41682"/>
                    </a:lnTo>
                    <a:lnTo>
                      <a:pt x="4133" y="44817"/>
                    </a:lnTo>
                    <a:lnTo>
                      <a:pt x="3064" y="47952"/>
                    </a:lnTo>
                    <a:lnTo>
                      <a:pt x="2138" y="51158"/>
                    </a:lnTo>
                    <a:lnTo>
                      <a:pt x="1354" y="54436"/>
                    </a:lnTo>
                    <a:lnTo>
                      <a:pt x="1069" y="56146"/>
                    </a:lnTo>
                    <a:lnTo>
                      <a:pt x="784" y="57785"/>
                    </a:lnTo>
                    <a:lnTo>
                      <a:pt x="499" y="59495"/>
                    </a:lnTo>
                    <a:lnTo>
                      <a:pt x="285" y="61205"/>
                    </a:lnTo>
                    <a:lnTo>
                      <a:pt x="143" y="62915"/>
                    </a:lnTo>
                    <a:lnTo>
                      <a:pt x="71" y="64696"/>
                    </a:lnTo>
                    <a:lnTo>
                      <a:pt x="0" y="66406"/>
                    </a:lnTo>
                    <a:lnTo>
                      <a:pt x="0" y="68187"/>
                    </a:lnTo>
                    <a:lnTo>
                      <a:pt x="0" y="209550"/>
                    </a:lnTo>
                    <a:lnTo>
                      <a:pt x="2612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Google Shape;496;p42">
                <a:extLst>
                  <a:ext uri="{FF2B5EF4-FFF2-40B4-BE49-F238E27FC236}">
                    <a16:creationId xmlns:a16="http://schemas.microsoft.com/office/drawing/2014/main" id="{0F682C42-1879-4F1B-A94E-6B3FADA1138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6810" y="2571320"/>
                <a:ext cx="2103660" cy="1828116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r>
                  <a:rPr lang="en-US" dirty="0">
                    <a:solidFill>
                      <a:schemeClr val="bg1"/>
                    </a:solidFill>
                    <a:latin typeface="Barlow" panose="00000500000000000000" pitchFamily="2" charset="0"/>
                  </a:rPr>
                  <a:t>Motion in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θ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Barlow" panose="00000500000000000000" pitchFamily="2" charset="0"/>
                  </a:rPr>
                  <a:t> is oscillatory. Along </a:t>
                </a:r>
                <a:r>
                  <a:rPr lang="en-GB" dirty="0">
                    <a:solidFill>
                      <a:schemeClr val="bg1"/>
                    </a:solidFill>
                    <a:latin typeface="Barlow" panose="00000500000000000000" pitchFamily="2" charset="0"/>
                  </a:rPr>
                  <a:t>φ, it is periodic, but is not restricted to </a:t>
                </a:r>
                <a14:m>
                  <m:oMath xmlns:m="http://schemas.openxmlformats.org/officeDocument/2006/math">
                    <m:r>
                      <a:rPr lang="en-GB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GB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0,2</m:t>
                    </m:r>
                    <m:r>
                      <m:rPr>
                        <m:sty m:val="p"/>
                      </m:rPr>
                      <a:rPr lang="en-GB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π</m:t>
                    </m:r>
                    <m:r>
                      <a:rPr lang="en-GB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>
                  <a:solidFill>
                    <a:schemeClr val="bg1"/>
                  </a:solidFill>
                  <a:latin typeface="Barlow" panose="00000500000000000000" pitchFamily="2" charset="0"/>
                </a:endParaRPr>
              </a:p>
              <a:p>
                <a:endParaRPr lang="en-US" dirty="0">
                  <a:solidFill>
                    <a:schemeClr val="bg1"/>
                  </a:solidFill>
                  <a:latin typeface="Barlow" panose="00000500000000000000" pitchFamily="2" charset="0"/>
                </a:endParaRPr>
              </a:p>
              <a:p>
                <a:r>
                  <a:rPr lang="en-US" dirty="0">
                    <a:solidFill>
                      <a:schemeClr val="bg1"/>
                    </a:solidFill>
                    <a:latin typeface="Barlow" panose="00000500000000000000" pitchFamily="2" charset="0"/>
                  </a:rPr>
                  <a:t>The system blows up if initial angular velocities are too high.</a:t>
                </a:r>
              </a:p>
              <a:p>
                <a:endParaRPr lang="en-US" dirty="0">
                  <a:solidFill>
                    <a:schemeClr val="bg1"/>
                  </a:solidFill>
                  <a:latin typeface="Barlow" panose="00000500000000000000" pitchFamily="2" charset="0"/>
                </a:endParaRPr>
              </a:p>
              <a:p>
                <a:r>
                  <a:rPr lang="en-US" dirty="0">
                    <a:solidFill>
                      <a:schemeClr val="bg1"/>
                    </a:solidFill>
                    <a:latin typeface="Barlow" panose="00000500000000000000" pitchFamily="2" charset="0"/>
                  </a:rPr>
                  <a:t>Odd behavior when </a:t>
                </a:r>
                <a14:m>
                  <m:oMath xmlns:m="http://schemas.openxmlformats.org/officeDocument/2006/math">
                    <m:r>
                      <a:rPr lang="en-GB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GB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&gt;90</m:t>
                    </m:r>
                    <m:r>
                      <a:rPr lang="en-GB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⁰</m:t>
                    </m:r>
                  </m:oMath>
                </a14:m>
                <a:endParaRPr lang="en-US" dirty="0">
                  <a:solidFill>
                    <a:schemeClr val="bg1"/>
                  </a:solidFill>
                  <a:latin typeface="Barlow" panose="00000500000000000000" pitchFamily="2" charset="0"/>
                </a:endParaRPr>
              </a:p>
              <a:p>
                <a:endParaRPr lang="en-US" dirty="0">
                  <a:solidFill>
                    <a:schemeClr val="bg1"/>
                  </a:solidFill>
                  <a:latin typeface="Barlow" panose="00000500000000000000" pitchFamily="2" charset="0"/>
                </a:endParaRPr>
              </a:p>
              <a:p>
                <a:endParaRPr lang="en-US" dirty="0">
                  <a:solidFill>
                    <a:schemeClr val="bg1"/>
                  </a:solidFill>
                  <a:latin typeface="Barlow" panose="00000500000000000000" pitchFamily="2" charset="0"/>
                </a:endParaRPr>
              </a:p>
              <a:p>
                <a:endParaRPr lang="en-US" dirty="0">
                  <a:solidFill>
                    <a:schemeClr val="bg1"/>
                  </a:solidFill>
                  <a:latin typeface="Barlow" panose="00000500000000000000" pitchFamily="2" charset="0"/>
                </a:endParaRPr>
              </a:p>
            </p:txBody>
          </p:sp>
        </mc:Choice>
        <mc:Fallback xmlns="">
          <p:sp>
            <p:nvSpPr>
              <p:cNvPr id="16" name="Google Shape;496;p42">
                <a:extLst>
                  <a:ext uri="{FF2B5EF4-FFF2-40B4-BE49-F238E27FC236}">
                    <a16:creationId xmlns:a16="http://schemas.microsoft.com/office/drawing/2014/main" id="{0F682C42-1879-4F1B-A94E-6B3FADA113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810" y="2571320"/>
                <a:ext cx="2103660" cy="1828116"/>
              </a:xfrm>
              <a:prstGeom prst="rect">
                <a:avLst/>
              </a:prstGeom>
              <a:blipFill>
                <a:blip r:embed="rId3"/>
                <a:stretch>
                  <a:fillRect l="-870" t="-35000" r="-115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Google Shape;150;p16">
            <a:extLst>
              <a:ext uri="{FF2B5EF4-FFF2-40B4-BE49-F238E27FC236}">
                <a16:creationId xmlns:a16="http://schemas.microsoft.com/office/drawing/2014/main" id="{1C9F88B3-0EAF-4147-AE2F-BB2D270A2321}"/>
              </a:ext>
            </a:extLst>
          </p:cNvPr>
          <p:cNvSpPr/>
          <p:nvPr/>
        </p:nvSpPr>
        <p:spPr>
          <a:xfrm>
            <a:off x="2381790" y="299555"/>
            <a:ext cx="4380420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2"/>
              </a:solidFill>
            </a:endParaRPr>
          </a:p>
        </p:txBody>
      </p:sp>
      <p:sp>
        <p:nvSpPr>
          <p:cNvPr id="18" name="Google Shape;463;p41">
            <a:extLst>
              <a:ext uri="{FF2B5EF4-FFF2-40B4-BE49-F238E27FC236}">
                <a16:creationId xmlns:a16="http://schemas.microsoft.com/office/drawing/2014/main" id="{12BF1E5F-EF9D-4CF8-A066-59B6D60A65E2}"/>
              </a:ext>
            </a:extLst>
          </p:cNvPr>
          <p:cNvSpPr txBox="1">
            <a:spLocks/>
          </p:cNvSpPr>
          <p:nvPr/>
        </p:nvSpPr>
        <p:spPr>
          <a:xfrm>
            <a:off x="2430780" y="330905"/>
            <a:ext cx="428244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leway ExtraBold"/>
              <a:buNone/>
              <a:defRPr sz="2800" b="0" i="0" u="none" strike="noStrike" cap="none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>
                <a:solidFill>
                  <a:schemeClr val="accent2"/>
                </a:solidFill>
              </a:rPr>
              <a:t>Oscillatory motion</a:t>
            </a:r>
          </a:p>
        </p:txBody>
      </p:sp>
      <p:sp>
        <p:nvSpPr>
          <p:cNvPr id="21" name="Google Shape;492;p42">
            <a:extLst>
              <a:ext uri="{FF2B5EF4-FFF2-40B4-BE49-F238E27FC236}">
                <a16:creationId xmlns:a16="http://schemas.microsoft.com/office/drawing/2014/main" id="{F651A135-6D41-4700-8297-8F2488591DB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1375" y="1424653"/>
            <a:ext cx="27426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Phase space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9434" y="1399221"/>
            <a:ext cx="5602098" cy="2859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29051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54;p41">
            <a:extLst>
              <a:ext uri="{FF2B5EF4-FFF2-40B4-BE49-F238E27FC236}">
                <a16:creationId xmlns:a16="http://schemas.microsoft.com/office/drawing/2014/main" id="{007F3884-53A2-4889-8F2F-3CC8E48B27A3}"/>
              </a:ext>
            </a:extLst>
          </p:cNvPr>
          <p:cNvSpPr/>
          <p:nvPr/>
        </p:nvSpPr>
        <p:spPr>
          <a:xfrm>
            <a:off x="4951374" y="1633444"/>
            <a:ext cx="3107242" cy="3115960"/>
          </a:xfrm>
          <a:prstGeom prst="roundRect">
            <a:avLst>
              <a:gd name="adj" fmla="val 548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454;p41">
            <a:extLst>
              <a:ext uri="{FF2B5EF4-FFF2-40B4-BE49-F238E27FC236}">
                <a16:creationId xmlns:a16="http://schemas.microsoft.com/office/drawing/2014/main" id="{99841F29-2377-4962-991F-6D884BF3ECE7}"/>
              </a:ext>
            </a:extLst>
          </p:cNvPr>
          <p:cNvSpPr/>
          <p:nvPr/>
        </p:nvSpPr>
        <p:spPr>
          <a:xfrm>
            <a:off x="1182030" y="1633444"/>
            <a:ext cx="3107242" cy="3115960"/>
          </a:xfrm>
          <a:prstGeom prst="roundRect">
            <a:avLst>
              <a:gd name="adj" fmla="val 548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454;p41">
            <a:extLst>
              <a:ext uri="{FF2B5EF4-FFF2-40B4-BE49-F238E27FC236}">
                <a16:creationId xmlns:a16="http://schemas.microsoft.com/office/drawing/2014/main" id="{5E7EBD0D-A224-4C68-8AC0-191C01C273FA}"/>
              </a:ext>
            </a:extLst>
          </p:cNvPr>
          <p:cNvSpPr/>
          <p:nvPr/>
        </p:nvSpPr>
        <p:spPr>
          <a:xfrm>
            <a:off x="877639" y="998499"/>
            <a:ext cx="7388721" cy="457200"/>
          </a:xfrm>
          <a:prstGeom prst="roundRect">
            <a:avLst>
              <a:gd name="adj" fmla="val 2987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496;p42">
            <a:extLst>
              <a:ext uri="{FF2B5EF4-FFF2-40B4-BE49-F238E27FC236}">
                <a16:creationId xmlns:a16="http://schemas.microsoft.com/office/drawing/2014/main" id="{319ABCAE-C76C-4BD4-96D8-50784F9498D5}"/>
              </a:ext>
            </a:extLst>
          </p:cNvPr>
          <p:cNvSpPr txBox="1">
            <a:spLocks/>
          </p:cNvSpPr>
          <p:nvPr/>
        </p:nvSpPr>
        <p:spPr>
          <a:xfrm>
            <a:off x="1691914" y="998499"/>
            <a:ext cx="5760170" cy="45720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bg1"/>
                </a:solidFill>
                <a:latin typeface="Barlow" panose="00000500000000000000" pitchFamily="2" charset="0"/>
              </a:rPr>
              <a:t>These are closed circular paths. </a:t>
            </a:r>
          </a:p>
        </p:txBody>
      </p:sp>
      <p:sp>
        <p:nvSpPr>
          <p:cNvPr id="13" name="Google Shape;150;p16">
            <a:extLst>
              <a:ext uri="{FF2B5EF4-FFF2-40B4-BE49-F238E27FC236}">
                <a16:creationId xmlns:a16="http://schemas.microsoft.com/office/drawing/2014/main" id="{13DFF25F-E2D3-4D4B-B779-B09D010B0537}"/>
              </a:ext>
            </a:extLst>
          </p:cNvPr>
          <p:cNvSpPr/>
          <p:nvPr/>
        </p:nvSpPr>
        <p:spPr>
          <a:xfrm>
            <a:off x="2698850" y="299555"/>
            <a:ext cx="3746300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2"/>
              </a:solidFill>
            </a:endParaRPr>
          </a:p>
        </p:txBody>
      </p:sp>
      <p:sp>
        <p:nvSpPr>
          <p:cNvPr id="14" name="Google Shape;463;p41">
            <a:extLst>
              <a:ext uri="{FF2B5EF4-FFF2-40B4-BE49-F238E27FC236}">
                <a16:creationId xmlns:a16="http://schemas.microsoft.com/office/drawing/2014/main" id="{CCC27E37-805E-48D7-BE91-62DE321CD5EA}"/>
              </a:ext>
            </a:extLst>
          </p:cNvPr>
          <p:cNvSpPr txBox="1">
            <a:spLocks/>
          </p:cNvSpPr>
          <p:nvPr/>
        </p:nvSpPr>
        <p:spPr>
          <a:xfrm>
            <a:off x="2698850" y="330905"/>
            <a:ext cx="3746301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leway ExtraBold"/>
              <a:buNone/>
              <a:defRPr sz="2800" b="0" i="0" u="none" strike="noStrike" cap="none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>
                <a:solidFill>
                  <a:schemeClr val="accent2"/>
                </a:solidFill>
              </a:rPr>
              <a:t>Closed paths</a:t>
            </a:r>
          </a:p>
        </p:txBody>
      </p:sp>
      <p:pic>
        <p:nvPicPr>
          <p:cNvPr id="11" name="Picture 10" descr="Shape&#10;&#10;Description automatically generated">
            <a:extLst>
              <a:ext uri="{FF2B5EF4-FFF2-40B4-BE49-F238E27FC236}">
                <a16:creationId xmlns:a16="http://schemas.microsoft.com/office/drawing/2014/main" id="{6348CE2F-E63E-4143-88EC-ADE1FFC356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309" r="25285" b="1197"/>
          <a:stretch/>
        </p:blipFill>
        <p:spPr>
          <a:xfrm>
            <a:off x="5088344" y="1774104"/>
            <a:ext cx="2833302" cy="2834640"/>
          </a:xfrm>
          <a:prstGeom prst="rect">
            <a:avLst/>
          </a:prstGeom>
        </p:spPr>
      </p:pic>
      <p:pic>
        <p:nvPicPr>
          <p:cNvPr id="12" name="Picture 11" descr="Chart&#10;&#10;Description automatically generated">
            <a:extLst>
              <a:ext uri="{FF2B5EF4-FFF2-40B4-BE49-F238E27FC236}">
                <a16:creationId xmlns:a16="http://schemas.microsoft.com/office/drawing/2014/main" id="{668F119E-D96A-4B0F-ABAD-E23E7B1BC3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8331" y="1774104"/>
            <a:ext cx="2834640" cy="283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25186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9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54;p41">
            <a:extLst>
              <a:ext uri="{FF2B5EF4-FFF2-40B4-BE49-F238E27FC236}">
                <a16:creationId xmlns:a16="http://schemas.microsoft.com/office/drawing/2014/main" id="{007F3884-53A2-4889-8F2F-3CC8E48B27A3}"/>
              </a:ext>
            </a:extLst>
          </p:cNvPr>
          <p:cNvSpPr/>
          <p:nvPr/>
        </p:nvSpPr>
        <p:spPr>
          <a:xfrm>
            <a:off x="4951374" y="1633444"/>
            <a:ext cx="3107242" cy="3115960"/>
          </a:xfrm>
          <a:prstGeom prst="roundRect">
            <a:avLst>
              <a:gd name="adj" fmla="val 548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454;p41">
            <a:extLst>
              <a:ext uri="{FF2B5EF4-FFF2-40B4-BE49-F238E27FC236}">
                <a16:creationId xmlns:a16="http://schemas.microsoft.com/office/drawing/2014/main" id="{99841F29-2377-4962-991F-6D884BF3ECE7}"/>
              </a:ext>
            </a:extLst>
          </p:cNvPr>
          <p:cNvSpPr/>
          <p:nvPr/>
        </p:nvSpPr>
        <p:spPr>
          <a:xfrm>
            <a:off x="1182030" y="1633444"/>
            <a:ext cx="3107242" cy="3115960"/>
          </a:xfrm>
          <a:prstGeom prst="roundRect">
            <a:avLst>
              <a:gd name="adj" fmla="val 548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454;p41">
            <a:extLst>
              <a:ext uri="{FF2B5EF4-FFF2-40B4-BE49-F238E27FC236}">
                <a16:creationId xmlns:a16="http://schemas.microsoft.com/office/drawing/2014/main" id="{5E7EBD0D-A224-4C68-8AC0-191C01C273FA}"/>
              </a:ext>
            </a:extLst>
          </p:cNvPr>
          <p:cNvSpPr/>
          <p:nvPr/>
        </p:nvSpPr>
        <p:spPr>
          <a:xfrm>
            <a:off x="877639" y="998499"/>
            <a:ext cx="7388721" cy="457200"/>
          </a:xfrm>
          <a:prstGeom prst="roundRect">
            <a:avLst>
              <a:gd name="adj" fmla="val 2987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496;p42">
            <a:extLst>
              <a:ext uri="{FF2B5EF4-FFF2-40B4-BE49-F238E27FC236}">
                <a16:creationId xmlns:a16="http://schemas.microsoft.com/office/drawing/2014/main" id="{319ABCAE-C76C-4BD4-96D8-50784F9498D5}"/>
              </a:ext>
            </a:extLst>
          </p:cNvPr>
          <p:cNvSpPr txBox="1">
            <a:spLocks/>
          </p:cNvSpPr>
          <p:nvPr/>
        </p:nvSpPr>
        <p:spPr>
          <a:xfrm>
            <a:off x="877639" y="998499"/>
            <a:ext cx="7388721" cy="45720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bg1"/>
                </a:solidFill>
                <a:latin typeface="Barlow" panose="00000500000000000000" pitchFamily="2" charset="0"/>
              </a:rPr>
              <a:t>These paths also show that simple pendulum motion can be recreated on spherical surface.</a:t>
            </a:r>
          </a:p>
        </p:txBody>
      </p:sp>
      <p:sp>
        <p:nvSpPr>
          <p:cNvPr id="13" name="Google Shape;150;p16">
            <a:extLst>
              <a:ext uri="{FF2B5EF4-FFF2-40B4-BE49-F238E27FC236}">
                <a16:creationId xmlns:a16="http://schemas.microsoft.com/office/drawing/2014/main" id="{13DFF25F-E2D3-4D4B-B779-B09D010B0537}"/>
              </a:ext>
            </a:extLst>
          </p:cNvPr>
          <p:cNvSpPr/>
          <p:nvPr/>
        </p:nvSpPr>
        <p:spPr>
          <a:xfrm>
            <a:off x="2698850" y="299555"/>
            <a:ext cx="3746300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2"/>
              </a:solidFill>
            </a:endParaRPr>
          </a:p>
        </p:txBody>
      </p:sp>
      <p:sp>
        <p:nvSpPr>
          <p:cNvPr id="14" name="Google Shape;463;p41">
            <a:extLst>
              <a:ext uri="{FF2B5EF4-FFF2-40B4-BE49-F238E27FC236}">
                <a16:creationId xmlns:a16="http://schemas.microsoft.com/office/drawing/2014/main" id="{CCC27E37-805E-48D7-BE91-62DE321CD5EA}"/>
              </a:ext>
            </a:extLst>
          </p:cNvPr>
          <p:cNvSpPr txBox="1">
            <a:spLocks/>
          </p:cNvSpPr>
          <p:nvPr/>
        </p:nvSpPr>
        <p:spPr>
          <a:xfrm>
            <a:off x="2698850" y="330905"/>
            <a:ext cx="3746301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leway ExtraBold"/>
              <a:buNone/>
              <a:defRPr sz="2800" b="0" i="0" u="none" strike="noStrike" cap="none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>
                <a:solidFill>
                  <a:schemeClr val="accent2"/>
                </a:solidFill>
              </a:rPr>
              <a:t>Closed paths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9A50F55-E9E1-4EF0-9465-FCA88C41E9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674" r="27073" b="15435"/>
          <a:stretch/>
        </p:blipFill>
        <p:spPr>
          <a:xfrm>
            <a:off x="5084759" y="1774104"/>
            <a:ext cx="2840472" cy="2834640"/>
          </a:xfrm>
          <a:prstGeom prst="rect">
            <a:avLst/>
          </a:prstGeom>
        </p:spPr>
      </p:pic>
      <p:pic>
        <p:nvPicPr>
          <p:cNvPr id="18" name="Picture 17" descr="Chart&#10;&#10;Description automatically generated">
            <a:extLst>
              <a:ext uri="{FF2B5EF4-FFF2-40B4-BE49-F238E27FC236}">
                <a16:creationId xmlns:a16="http://schemas.microsoft.com/office/drawing/2014/main" id="{1CB55963-C20C-4472-BECD-CDD854FA08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8331" y="1774104"/>
            <a:ext cx="2834640" cy="283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97417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9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54;p41">
            <a:extLst>
              <a:ext uri="{FF2B5EF4-FFF2-40B4-BE49-F238E27FC236}">
                <a16:creationId xmlns:a16="http://schemas.microsoft.com/office/drawing/2014/main" id="{007F3884-53A2-4889-8F2F-3CC8E48B27A3}"/>
              </a:ext>
            </a:extLst>
          </p:cNvPr>
          <p:cNvSpPr/>
          <p:nvPr/>
        </p:nvSpPr>
        <p:spPr>
          <a:xfrm>
            <a:off x="4951374" y="1633444"/>
            <a:ext cx="3107242" cy="3115960"/>
          </a:xfrm>
          <a:prstGeom prst="roundRect">
            <a:avLst>
              <a:gd name="adj" fmla="val 548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454;p41">
            <a:extLst>
              <a:ext uri="{FF2B5EF4-FFF2-40B4-BE49-F238E27FC236}">
                <a16:creationId xmlns:a16="http://schemas.microsoft.com/office/drawing/2014/main" id="{99841F29-2377-4962-991F-6D884BF3ECE7}"/>
              </a:ext>
            </a:extLst>
          </p:cNvPr>
          <p:cNvSpPr/>
          <p:nvPr/>
        </p:nvSpPr>
        <p:spPr>
          <a:xfrm>
            <a:off x="1182030" y="1633444"/>
            <a:ext cx="3107242" cy="3115960"/>
          </a:xfrm>
          <a:prstGeom prst="roundRect">
            <a:avLst>
              <a:gd name="adj" fmla="val 548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454;p41">
            <a:extLst>
              <a:ext uri="{FF2B5EF4-FFF2-40B4-BE49-F238E27FC236}">
                <a16:creationId xmlns:a16="http://schemas.microsoft.com/office/drawing/2014/main" id="{5E7EBD0D-A224-4C68-8AC0-191C01C273FA}"/>
              </a:ext>
            </a:extLst>
          </p:cNvPr>
          <p:cNvSpPr/>
          <p:nvPr/>
        </p:nvSpPr>
        <p:spPr>
          <a:xfrm>
            <a:off x="877639" y="998499"/>
            <a:ext cx="7388721" cy="457200"/>
          </a:xfrm>
          <a:prstGeom prst="roundRect">
            <a:avLst>
              <a:gd name="adj" fmla="val 2987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496;p42">
            <a:extLst>
              <a:ext uri="{FF2B5EF4-FFF2-40B4-BE49-F238E27FC236}">
                <a16:creationId xmlns:a16="http://schemas.microsoft.com/office/drawing/2014/main" id="{319ABCAE-C76C-4BD4-96D8-50784F9498D5}"/>
              </a:ext>
            </a:extLst>
          </p:cNvPr>
          <p:cNvSpPr txBox="1">
            <a:spLocks/>
          </p:cNvSpPr>
          <p:nvPr/>
        </p:nvSpPr>
        <p:spPr>
          <a:xfrm>
            <a:off x="1691914" y="998499"/>
            <a:ext cx="5760170" cy="45720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bg1"/>
                </a:solidFill>
                <a:latin typeface="Barlow" panose="00000500000000000000" pitchFamily="2" charset="0"/>
              </a:rPr>
              <a:t>We obtained “Lissajous-like” paths that are closed. Not trivial to find.</a:t>
            </a:r>
          </a:p>
        </p:txBody>
      </p:sp>
      <p:sp>
        <p:nvSpPr>
          <p:cNvPr id="13" name="Google Shape;150;p16">
            <a:extLst>
              <a:ext uri="{FF2B5EF4-FFF2-40B4-BE49-F238E27FC236}">
                <a16:creationId xmlns:a16="http://schemas.microsoft.com/office/drawing/2014/main" id="{13DFF25F-E2D3-4D4B-B779-B09D010B0537}"/>
              </a:ext>
            </a:extLst>
          </p:cNvPr>
          <p:cNvSpPr/>
          <p:nvPr/>
        </p:nvSpPr>
        <p:spPr>
          <a:xfrm>
            <a:off x="2698850" y="299555"/>
            <a:ext cx="3746300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2"/>
              </a:solidFill>
            </a:endParaRPr>
          </a:p>
        </p:txBody>
      </p:sp>
      <p:sp>
        <p:nvSpPr>
          <p:cNvPr id="14" name="Google Shape;463;p41">
            <a:extLst>
              <a:ext uri="{FF2B5EF4-FFF2-40B4-BE49-F238E27FC236}">
                <a16:creationId xmlns:a16="http://schemas.microsoft.com/office/drawing/2014/main" id="{CCC27E37-805E-48D7-BE91-62DE321CD5EA}"/>
              </a:ext>
            </a:extLst>
          </p:cNvPr>
          <p:cNvSpPr txBox="1">
            <a:spLocks/>
          </p:cNvSpPr>
          <p:nvPr/>
        </p:nvSpPr>
        <p:spPr>
          <a:xfrm>
            <a:off x="2698850" y="330905"/>
            <a:ext cx="3746301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leway ExtraBold"/>
              <a:buNone/>
              <a:defRPr sz="2800" b="0" i="0" u="none" strike="noStrike" cap="none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>
                <a:solidFill>
                  <a:schemeClr val="accent2"/>
                </a:solidFill>
              </a:rPr>
              <a:t>Closed paths</a:t>
            </a:r>
          </a:p>
        </p:txBody>
      </p:sp>
      <p:pic>
        <p:nvPicPr>
          <p:cNvPr id="11" name="Picture 10" descr="Chart&#10;&#10;Description automatically generated">
            <a:extLst>
              <a:ext uri="{FF2B5EF4-FFF2-40B4-BE49-F238E27FC236}">
                <a16:creationId xmlns:a16="http://schemas.microsoft.com/office/drawing/2014/main" id="{DF98A6AE-042E-4004-AA23-A23360B4C1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8331" y="1774104"/>
            <a:ext cx="2834640" cy="2834640"/>
          </a:xfrm>
          <a:prstGeom prst="rect">
            <a:avLst/>
          </a:prstGeom>
        </p:spPr>
      </p:pic>
      <p:pic>
        <p:nvPicPr>
          <p:cNvPr id="19" name="Picture 18" descr="Chart&#10;&#10;Description automatically generated">
            <a:extLst>
              <a:ext uri="{FF2B5EF4-FFF2-40B4-BE49-F238E27FC236}">
                <a16:creationId xmlns:a16="http://schemas.microsoft.com/office/drawing/2014/main" id="{66C2769C-6E79-4467-9464-AD7256F10A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7675" y="1774104"/>
            <a:ext cx="2834640" cy="283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63697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9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54;p41">
            <a:extLst>
              <a:ext uri="{FF2B5EF4-FFF2-40B4-BE49-F238E27FC236}">
                <a16:creationId xmlns:a16="http://schemas.microsoft.com/office/drawing/2014/main" id="{007F3884-53A2-4889-8F2F-3CC8E48B27A3}"/>
              </a:ext>
            </a:extLst>
          </p:cNvPr>
          <p:cNvSpPr/>
          <p:nvPr/>
        </p:nvSpPr>
        <p:spPr>
          <a:xfrm>
            <a:off x="4951374" y="1633444"/>
            <a:ext cx="3107242" cy="3115960"/>
          </a:xfrm>
          <a:prstGeom prst="roundRect">
            <a:avLst>
              <a:gd name="adj" fmla="val 548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454;p41">
            <a:extLst>
              <a:ext uri="{FF2B5EF4-FFF2-40B4-BE49-F238E27FC236}">
                <a16:creationId xmlns:a16="http://schemas.microsoft.com/office/drawing/2014/main" id="{99841F29-2377-4962-991F-6D884BF3ECE7}"/>
              </a:ext>
            </a:extLst>
          </p:cNvPr>
          <p:cNvSpPr/>
          <p:nvPr/>
        </p:nvSpPr>
        <p:spPr>
          <a:xfrm>
            <a:off x="1182030" y="1633444"/>
            <a:ext cx="3107242" cy="3115960"/>
          </a:xfrm>
          <a:prstGeom prst="roundRect">
            <a:avLst>
              <a:gd name="adj" fmla="val 548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454;p41">
            <a:extLst>
              <a:ext uri="{FF2B5EF4-FFF2-40B4-BE49-F238E27FC236}">
                <a16:creationId xmlns:a16="http://schemas.microsoft.com/office/drawing/2014/main" id="{5E7EBD0D-A224-4C68-8AC0-191C01C273FA}"/>
              </a:ext>
            </a:extLst>
          </p:cNvPr>
          <p:cNvSpPr/>
          <p:nvPr/>
        </p:nvSpPr>
        <p:spPr>
          <a:xfrm>
            <a:off x="877639" y="998499"/>
            <a:ext cx="7388721" cy="457200"/>
          </a:xfrm>
          <a:prstGeom prst="roundRect">
            <a:avLst>
              <a:gd name="adj" fmla="val 2987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496;p42">
            <a:extLst>
              <a:ext uri="{FF2B5EF4-FFF2-40B4-BE49-F238E27FC236}">
                <a16:creationId xmlns:a16="http://schemas.microsoft.com/office/drawing/2014/main" id="{319ABCAE-C76C-4BD4-96D8-50784F9498D5}"/>
              </a:ext>
            </a:extLst>
          </p:cNvPr>
          <p:cNvSpPr txBox="1">
            <a:spLocks/>
          </p:cNvSpPr>
          <p:nvPr/>
        </p:nvSpPr>
        <p:spPr>
          <a:xfrm>
            <a:off x="1691914" y="998499"/>
            <a:ext cx="5760170" cy="45720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bg1"/>
                </a:solidFill>
                <a:latin typeface="Barlow" panose="00000500000000000000" pitchFamily="2" charset="0"/>
              </a:rPr>
              <a:t>Here are some more of them. Pretty, aren’t they?</a:t>
            </a:r>
          </a:p>
        </p:txBody>
      </p:sp>
      <p:sp>
        <p:nvSpPr>
          <p:cNvPr id="13" name="Google Shape;150;p16">
            <a:extLst>
              <a:ext uri="{FF2B5EF4-FFF2-40B4-BE49-F238E27FC236}">
                <a16:creationId xmlns:a16="http://schemas.microsoft.com/office/drawing/2014/main" id="{13DFF25F-E2D3-4D4B-B779-B09D010B0537}"/>
              </a:ext>
            </a:extLst>
          </p:cNvPr>
          <p:cNvSpPr/>
          <p:nvPr/>
        </p:nvSpPr>
        <p:spPr>
          <a:xfrm>
            <a:off x="2698850" y="299555"/>
            <a:ext cx="3746300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2"/>
              </a:solidFill>
            </a:endParaRPr>
          </a:p>
        </p:txBody>
      </p:sp>
      <p:sp>
        <p:nvSpPr>
          <p:cNvPr id="14" name="Google Shape;463;p41">
            <a:extLst>
              <a:ext uri="{FF2B5EF4-FFF2-40B4-BE49-F238E27FC236}">
                <a16:creationId xmlns:a16="http://schemas.microsoft.com/office/drawing/2014/main" id="{CCC27E37-805E-48D7-BE91-62DE321CD5EA}"/>
              </a:ext>
            </a:extLst>
          </p:cNvPr>
          <p:cNvSpPr txBox="1">
            <a:spLocks/>
          </p:cNvSpPr>
          <p:nvPr/>
        </p:nvSpPr>
        <p:spPr>
          <a:xfrm>
            <a:off x="2698850" y="330905"/>
            <a:ext cx="3746301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leway ExtraBold"/>
              <a:buNone/>
              <a:defRPr sz="2800" b="0" i="0" u="none" strike="noStrike" cap="none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>
                <a:solidFill>
                  <a:schemeClr val="accent2"/>
                </a:solidFill>
              </a:rPr>
              <a:t>Closed paths</a:t>
            </a:r>
          </a:p>
        </p:txBody>
      </p:sp>
      <p:pic>
        <p:nvPicPr>
          <p:cNvPr id="11" name="Picture 10" descr="Chart, radar chart&#10;&#10;Description automatically generated">
            <a:extLst>
              <a:ext uri="{FF2B5EF4-FFF2-40B4-BE49-F238E27FC236}">
                <a16:creationId xmlns:a16="http://schemas.microsoft.com/office/drawing/2014/main" id="{3CEDF7A6-2AEC-4119-B63C-10B434D1E9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674" r="25530" b="6457"/>
          <a:stretch/>
        </p:blipFill>
        <p:spPr>
          <a:xfrm>
            <a:off x="5086152" y="1774104"/>
            <a:ext cx="2837686" cy="2834640"/>
          </a:xfrm>
          <a:prstGeom prst="rect">
            <a:avLst/>
          </a:prstGeom>
        </p:spPr>
      </p:pic>
      <p:pic>
        <p:nvPicPr>
          <p:cNvPr id="12" name="Picture 11" descr="A picture containing accessory, umbrella&#10;&#10;Description automatically generated">
            <a:extLst>
              <a:ext uri="{FF2B5EF4-FFF2-40B4-BE49-F238E27FC236}">
                <a16:creationId xmlns:a16="http://schemas.microsoft.com/office/drawing/2014/main" id="{18BBDE09-7ED3-4B0A-8304-3D9EB922212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748" t="311" r="26585" b="8207"/>
          <a:stretch/>
        </p:blipFill>
        <p:spPr>
          <a:xfrm>
            <a:off x="1319163" y="1774104"/>
            <a:ext cx="2832977" cy="283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56252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9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54;p41">
            <a:extLst>
              <a:ext uri="{FF2B5EF4-FFF2-40B4-BE49-F238E27FC236}">
                <a16:creationId xmlns:a16="http://schemas.microsoft.com/office/drawing/2014/main" id="{007F3884-53A2-4889-8F2F-3CC8E48B27A3}"/>
              </a:ext>
            </a:extLst>
          </p:cNvPr>
          <p:cNvSpPr/>
          <p:nvPr/>
        </p:nvSpPr>
        <p:spPr>
          <a:xfrm>
            <a:off x="4951374" y="1633444"/>
            <a:ext cx="3107242" cy="3115960"/>
          </a:xfrm>
          <a:prstGeom prst="roundRect">
            <a:avLst>
              <a:gd name="adj" fmla="val 548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454;p41">
            <a:extLst>
              <a:ext uri="{FF2B5EF4-FFF2-40B4-BE49-F238E27FC236}">
                <a16:creationId xmlns:a16="http://schemas.microsoft.com/office/drawing/2014/main" id="{99841F29-2377-4962-991F-6D884BF3ECE7}"/>
              </a:ext>
            </a:extLst>
          </p:cNvPr>
          <p:cNvSpPr/>
          <p:nvPr/>
        </p:nvSpPr>
        <p:spPr>
          <a:xfrm>
            <a:off x="1182030" y="1633444"/>
            <a:ext cx="3107242" cy="3115960"/>
          </a:xfrm>
          <a:prstGeom prst="roundRect">
            <a:avLst>
              <a:gd name="adj" fmla="val 548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454;p41">
            <a:extLst>
              <a:ext uri="{FF2B5EF4-FFF2-40B4-BE49-F238E27FC236}">
                <a16:creationId xmlns:a16="http://schemas.microsoft.com/office/drawing/2014/main" id="{5E7EBD0D-A224-4C68-8AC0-191C01C273FA}"/>
              </a:ext>
            </a:extLst>
          </p:cNvPr>
          <p:cNvSpPr/>
          <p:nvPr/>
        </p:nvSpPr>
        <p:spPr>
          <a:xfrm>
            <a:off x="877639" y="998499"/>
            <a:ext cx="7388721" cy="457200"/>
          </a:xfrm>
          <a:prstGeom prst="roundRect">
            <a:avLst>
              <a:gd name="adj" fmla="val 2987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496;p42">
            <a:extLst>
              <a:ext uri="{FF2B5EF4-FFF2-40B4-BE49-F238E27FC236}">
                <a16:creationId xmlns:a16="http://schemas.microsoft.com/office/drawing/2014/main" id="{319ABCAE-C76C-4BD4-96D8-50784F9498D5}"/>
              </a:ext>
            </a:extLst>
          </p:cNvPr>
          <p:cNvSpPr txBox="1">
            <a:spLocks/>
          </p:cNvSpPr>
          <p:nvPr/>
        </p:nvSpPr>
        <p:spPr>
          <a:xfrm>
            <a:off x="1691914" y="998499"/>
            <a:ext cx="5760170" cy="45720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bg1"/>
                </a:solidFill>
                <a:latin typeface="Barlow" panose="00000500000000000000" pitchFamily="2" charset="0"/>
              </a:rPr>
              <a:t>Some extra ones, in case you’re not yet satisfied.</a:t>
            </a:r>
          </a:p>
        </p:txBody>
      </p:sp>
      <p:sp>
        <p:nvSpPr>
          <p:cNvPr id="13" name="Google Shape;150;p16">
            <a:extLst>
              <a:ext uri="{FF2B5EF4-FFF2-40B4-BE49-F238E27FC236}">
                <a16:creationId xmlns:a16="http://schemas.microsoft.com/office/drawing/2014/main" id="{13DFF25F-E2D3-4D4B-B779-B09D010B0537}"/>
              </a:ext>
            </a:extLst>
          </p:cNvPr>
          <p:cNvSpPr/>
          <p:nvPr/>
        </p:nvSpPr>
        <p:spPr>
          <a:xfrm>
            <a:off x="2698850" y="299555"/>
            <a:ext cx="3746300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2"/>
              </a:solidFill>
            </a:endParaRPr>
          </a:p>
        </p:txBody>
      </p:sp>
      <p:sp>
        <p:nvSpPr>
          <p:cNvPr id="14" name="Google Shape;463;p41">
            <a:extLst>
              <a:ext uri="{FF2B5EF4-FFF2-40B4-BE49-F238E27FC236}">
                <a16:creationId xmlns:a16="http://schemas.microsoft.com/office/drawing/2014/main" id="{CCC27E37-805E-48D7-BE91-62DE321CD5EA}"/>
              </a:ext>
            </a:extLst>
          </p:cNvPr>
          <p:cNvSpPr txBox="1">
            <a:spLocks/>
          </p:cNvSpPr>
          <p:nvPr/>
        </p:nvSpPr>
        <p:spPr>
          <a:xfrm>
            <a:off x="2698850" y="330905"/>
            <a:ext cx="3746301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leway ExtraBold"/>
              <a:buNone/>
              <a:defRPr sz="2800" b="0" i="0" u="none" strike="noStrike" cap="none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>
                <a:solidFill>
                  <a:schemeClr val="accent2"/>
                </a:solidFill>
              </a:rPr>
              <a:t>Closed paths</a:t>
            </a:r>
          </a:p>
        </p:txBody>
      </p:sp>
      <p:pic>
        <p:nvPicPr>
          <p:cNvPr id="15" name="Picture 14" descr="Diagram&#10;&#10;Description automatically generated with low confidence">
            <a:extLst>
              <a:ext uri="{FF2B5EF4-FFF2-40B4-BE49-F238E27FC236}">
                <a16:creationId xmlns:a16="http://schemas.microsoft.com/office/drawing/2014/main" id="{E1E4CD61-0F74-447A-9906-AC21D91C1D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016" t="1625" r="26635" b="5786"/>
          <a:stretch/>
        </p:blipFill>
        <p:spPr>
          <a:xfrm>
            <a:off x="5087675" y="1776789"/>
            <a:ext cx="2834640" cy="2829270"/>
          </a:xfrm>
          <a:prstGeom prst="rect">
            <a:avLst/>
          </a:prstGeom>
        </p:spPr>
      </p:pic>
      <p:pic>
        <p:nvPicPr>
          <p:cNvPr id="18" name="Picture 17" descr="Chart, bubble chart&#10;&#10;Description automatically generated">
            <a:extLst>
              <a:ext uri="{FF2B5EF4-FFF2-40B4-BE49-F238E27FC236}">
                <a16:creationId xmlns:a16="http://schemas.microsoft.com/office/drawing/2014/main" id="{F6B5D1C9-5208-4C35-B60A-27195A69C2B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994" t="1968" r="25957" b="1968"/>
          <a:stretch/>
        </p:blipFill>
        <p:spPr>
          <a:xfrm>
            <a:off x="1317892" y="1774104"/>
            <a:ext cx="2835518" cy="283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15613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9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54;p41">
            <a:extLst>
              <a:ext uri="{FF2B5EF4-FFF2-40B4-BE49-F238E27FC236}">
                <a16:creationId xmlns:a16="http://schemas.microsoft.com/office/drawing/2014/main" id="{007F3884-53A2-4889-8F2F-3CC8E48B27A3}"/>
              </a:ext>
            </a:extLst>
          </p:cNvPr>
          <p:cNvSpPr/>
          <p:nvPr/>
        </p:nvSpPr>
        <p:spPr>
          <a:xfrm>
            <a:off x="4951374" y="1633444"/>
            <a:ext cx="3107242" cy="3115960"/>
          </a:xfrm>
          <a:prstGeom prst="roundRect">
            <a:avLst>
              <a:gd name="adj" fmla="val 548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454;p41">
            <a:extLst>
              <a:ext uri="{FF2B5EF4-FFF2-40B4-BE49-F238E27FC236}">
                <a16:creationId xmlns:a16="http://schemas.microsoft.com/office/drawing/2014/main" id="{99841F29-2377-4962-991F-6D884BF3ECE7}"/>
              </a:ext>
            </a:extLst>
          </p:cNvPr>
          <p:cNvSpPr/>
          <p:nvPr/>
        </p:nvSpPr>
        <p:spPr>
          <a:xfrm>
            <a:off x="1182030" y="1633444"/>
            <a:ext cx="3107242" cy="3115960"/>
          </a:xfrm>
          <a:prstGeom prst="roundRect">
            <a:avLst>
              <a:gd name="adj" fmla="val 548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454;p41">
            <a:extLst>
              <a:ext uri="{FF2B5EF4-FFF2-40B4-BE49-F238E27FC236}">
                <a16:creationId xmlns:a16="http://schemas.microsoft.com/office/drawing/2014/main" id="{5E7EBD0D-A224-4C68-8AC0-191C01C273FA}"/>
              </a:ext>
            </a:extLst>
          </p:cNvPr>
          <p:cNvSpPr/>
          <p:nvPr/>
        </p:nvSpPr>
        <p:spPr>
          <a:xfrm>
            <a:off x="877639" y="998499"/>
            <a:ext cx="7388721" cy="457200"/>
          </a:xfrm>
          <a:prstGeom prst="roundRect">
            <a:avLst>
              <a:gd name="adj" fmla="val 2987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496;p42">
            <a:extLst>
              <a:ext uri="{FF2B5EF4-FFF2-40B4-BE49-F238E27FC236}">
                <a16:creationId xmlns:a16="http://schemas.microsoft.com/office/drawing/2014/main" id="{319ABCAE-C76C-4BD4-96D8-50784F9498D5}"/>
              </a:ext>
            </a:extLst>
          </p:cNvPr>
          <p:cNvSpPr txBox="1">
            <a:spLocks/>
          </p:cNvSpPr>
          <p:nvPr/>
        </p:nvSpPr>
        <p:spPr>
          <a:xfrm>
            <a:off x="1691914" y="998499"/>
            <a:ext cx="5760170" cy="45720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bg1"/>
                </a:solidFill>
                <a:latin typeface="Barlow" panose="00000500000000000000" pitchFamily="2" charset="0"/>
              </a:rPr>
              <a:t>“Lissajous-like” figures aren’t always closed.</a:t>
            </a:r>
          </a:p>
        </p:txBody>
      </p:sp>
      <p:sp>
        <p:nvSpPr>
          <p:cNvPr id="13" name="Google Shape;150;p16">
            <a:extLst>
              <a:ext uri="{FF2B5EF4-FFF2-40B4-BE49-F238E27FC236}">
                <a16:creationId xmlns:a16="http://schemas.microsoft.com/office/drawing/2014/main" id="{13DFF25F-E2D3-4D4B-B779-B09D010B0537}"/>
              </a:ext>
            </a:extLst>
          </p:cNvPr>
          <p:cNvSpPr/>
          <p:nvPr/>
        </p:nvSpPr>
        <p:spPr>
          <a:xfrm>
            <a:off x="2490439" y="299555"/>
            <a:ext cx="4163122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2"/>
              </a:solidFill>
            </a:endParaRPr>
          </a:p>
        </p:txBody>
      </p:sp>
      <p:sp>
        <p:nvSpPr>
          <p:cNvPr id="11" name="Google Shape;463;p41">
            <a:extLst>
              <a:ext uri="{FF2B5EF4-FFF2-40B4-BE49-F238E27FC236}">
                <a16:creationId xmlns:a16="http://schemas.microsoft.com/office/drawing/2014/main" id="{20D89F94-D048-480C-88F0-9225FC62A830}"/>
              </a:ext>
            </a:extLst>
          </p:cNvPr>
          <p:cNvSpPr txBox="1">
            <a:spLocks/>
          </p:cNvSpPr>
          <p:nvPr/>
        </p:nvSpPr>
        <p:spPr>
          <a:xfrm>
            <a:off x="2605795" y="330905"/>
            <a:ext cx="393241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leway ExtraBold"/>
              <a:buNone/>
              <a:defRPr sz="2800" b="0" i="0" u="none" strike="noStrike" cap="none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>
                <a:solidFill>
                  <a:schemeClr val="accent2"/>
                </a:solidFill>
              </a:rPr>
              <a:t>Lissajous-like figures</a:t>
            </a:r>
          </a:p>
        </p:txBody>
      </p:sp>
      <p:pic>
        <p:nvPicPr>
          <p:cNvPr id="12" name="Picture 11" descr="Chart&#10;&#10;Description automatically generated">
            <a:extLst>
              <a:ext uri="{FF2B5EF4-FFF2-40B4-BE49-F238E27FC236}">
                <a16:creationId xmlns:a16="http://schemas.microsoft.com/office/drawing/2014/main" id="{FFA5D1ED-D193-4A85-964D-1760DFBCBA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879" t="368" r="27317" b="9735"/>
          <a:stretch/>
        </p:blipFill>
        <p:spPr>
          <a:xfrm>
            <a:off x="1320837" y="1774104"/>
            <a:ext cx="2829628" cy="2834640"/>
          </a:xfrm>
          <a:prstGeom prst="rect">
            <a:avLst/>
          </a:prstGeom>
        </p:spPr>
      </p:pic>
      <p:pic>
        <p:nvPicPr>
          <p:cNvPr id="19" name="Picture 18" descr="A picture containing diagram&#10;&#10;Description automatically generated">
            <a:extLst>
              <a:ext uri="{FF2B5EF4-FFF2-40B4-BE49-F238E27FC236}">
                <a16:creationId xmlns:a16="http://schemas.microsoft.com/office/drawing/2014/main" id="{1564CAEB-CDE0-48AC-BB7A-BD46F13BB68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588" r="26764" b="6456"/>
          <a:stretch/>
        </p:blipFill>
        <p:spPr>
          <a:xfrm>
            <a:off x="5090585" y="1774104"/>
            <a:ext cx="2828820" cy="283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31047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9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54;p41">
            <a:extLst>
              <a:ext uri="{FF2B5EF4-FFF2-40B4-BE49-F238E27FC236}">
                <a16:creationId xmlns:a16="http://schemas.microsoft.com/office/drawing/2014/main" id="{007F3884-53A2-4889-8F2F-3CC8E48B27A3}"/>
              </a:ext>
            </a:extLst>
          </p:cNvPr>
          <p:cNvSpPr/>
          <p:nvPr/>
        </p:nvSpPr>
        <p:spPr>
          <a:xfrm>
            <a:off x="4951374" y="1633444"/>
            <a:ext cx="3107242" cy="3115960"/>
          </a:xfrm>
          <a:prstGeom prst="roundRect">
            <a:avLst>
              <a:gd name="adj" fmla="val 548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454;p41">
            <a:extLst>
              <a:ext uri="{FF2B5EF4-FFF2-40B4-BE49-F238E27FC236}">
                <a16:creationId xmlns:a16="http://schemas.microsoft.com/office/drawing/2014/main" id="{99841F29-2377-4962-991F-6D884BF3ECE7}"/>
              </a:ext>
            </a:extLst>
          </p:cNvPr>
          <p:cNvSpPr/>
          <p:nvPr/>
        </p:nvSpPr>
        <p:spPr>
          <a:xfrm>
            <a:off x="1182030" y="1633444"/>
            <a:ext cx="3107242" cy="3115960"/>
          </a:xfrm>
          <a:prstGeom prst="roundRect">
            <a:avLst>
              <a:gd name="adj" fmla="val 548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454;p41">
            <a:extLst>
              <a:ext uri="{FF2B5EF4-FFF2-40B4-BE49-F238E27FC236}">
                <a16:creationId xmlns:a16="http://schemas.microsoft.com/office/drawing/2014/main" id="{5E7EBD0D-A224-4C68-8AC0-191C01C273FA}"/>
              </a:ext>
            </a:extLst>
          </p:cNvPr>
          <p:cNvSpPr/>
          <p:nvPr/>
        </p:nvSpPr>
        <p:spPr>
          <a:xfrm>
            <a:off x="877639" y="998499"/>
            <a:ext cx="7388721" cy="457200"/>
          </a:xfrm>
          <a:prstGeom prst="roundRect">
            <a:avLst>
              <a:gd name="adj" fmla="val 2987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496;p42">
            <a:extLst>
              <a:ext uri="{FF2B5EF4-FFF2-40B4-BE49-F238E27FC236}">
                <a16:creationId xmlns:a16="http://schemas.microsoft.com/office/drawing/2014/main" id="{319ABCAE-C76C-4BD4-96D8-50784F9498D5}"/>
              </a:ext>
            </a:extLst>
          </p:cNvPr>
          <p:cNvSpPr txBox="1">
            <a:spLocks/>
          </p:cNvSpPr>
          <p:nvPr/>
        </p:nvSpPr>
        <p:spPr>
          <a:xfrm>
            <a:off x="1691914" y="998499"/>
            <a:ext cx="5760170" cy="45720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bg1"/>
                </a:solidFill>
                <a:latin typeface="Barlow" panose="00000500000000000000" pitchFamily="2" charset="0"/>
              </a:rPr>
              <a:t>“Lissajous-like” figures is open to interpretations.</a:t>
            </a:r>
          </a:p>
        </p:txBody>
      </p:sp>
      <p:pic>
        <p:nvPicPr>
          <p:cNvPr id="14" name="Picture 13" descr="A picture containing chart&#10;&#10;Description automatically generated">
            <a:extLst>
              <a:ext uri="{FF2B5EF4-FFF2-40B4-BE49-F238E27FC236}">
                <a16:creationId xmlns:a16="http://schemas.microsoft.com/office/drawing/2014/main" id="{CCD25521-6CA9-4053-A4B1-1ECAD5A2E3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203" r="26667" b="5574"/>
          <a:stretch/>
        </p:blipFill>
        <p:spPr>
          <a:xfrm>
            <a:off x="5089625" y="1774104"/>
            <a:ext cx="2830741" cy="2834640"/>
          </a:xfrm>
          <a:prstGeom prst="rect">
            <a:avLst/>
          </a:prstGeom>
        </p:spPr>
      </p:pic>
      <p:pic>
        <p:nvPicPr>
          <p:cNvPr id="15" name="Picture 14" descr="Chart, radar chart&#10;&#10;Description automatically generated">
            <a:extLst>
              <a:ext uri="{FF2B5EF4-FFF2-40B4-BE49-F238E27FC236}">
                <a16:creationId xmlns:a16="http://schemas.microsoft.com/office/drawing/2014/main" id="{53AE5DD9-39A8-463D-90D2-396A26306FC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716" r="26505" b="6457"/>
          <a:stretch/>
        </p:blipFill>
        <p:spPr>
          <a:xfrm>
            <a:off x="1317350" y="1774104"/>
            <a:ext cx="2836602" cy="2834640"/>
          </a:xfrm>
          <a:prstGeom prst="rect">
            <a:avLst/>
          </a:prstGeom>
        </p:spPr>
      </p:pic>
      <p:sp>
        <p:nvSpPr>
          <p:cNvPr id="12" name="Google Shape;150;p16">
            <a:extLst>
              <a:ext uri="{FF2B5EF4-FFF2-40B4-BE49-F238E27FC236}">
                <a16:creationId xmlns:a16="http://schemas.microsoft.com/office/drawing/2014/main" id="{6F549A95-5BBD-42AF-8CC2-01AE07A658A3}"/>
              </a:ext>
            </a:extLst>
          </p:cNvPr>
          <p:cNvSpPr/>
          <p:nvPr/>
        </p:nvSpPr>
        <p:spPr>
          <a:xfrm>
            <a:off x="2490439" y="299555"/>
            <a:ext cx="4163122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2"/>
              </a:solidFill>
            </a:endParaRPr>
          </a:p>
        </p:txBody>
      </p:sp>
      <p:sp>
        <p:nvSpPr>
          <p:cNvPr id="18" name="Google Shape;463;p41">
            <a:extLst>
              <a:ext uri="{FF2B5EF4-FFF2-40B4-BE49-F238E27FC236}">
                <a16:creationId xmlns:a16="http://schemas.microsoft.com/office/drawing/2014/main" id="{0E5E6D8A-7968-49AC-A2F1-02C428AD2C15}"/>
              </a:ext>
            </a:extLst>
          </p:cNvPr>
          <p:cNvSpPr txBox="1">
            <a:spLocks/>
          </p:cNvSpPr>
          <p:nvPr/>
        </p:nvSpPr>
        <p:spPr>
          <a:xfrm>
            <a:off x="2605795" y="330905"/>
            <a:ext cx="393241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leway ExtraBold"/>
              <a:buNone/>
              <a:defRPr sz="2800" b="0" i="0" u="none" strike="noStrike" cap="none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>
                <a:solidFill>
                  <a:schemeClr val="accent2"/>
                </a:solidFill>
              </a:rPr>
              <a:t>Lissajous-like figures</a:t>
            </a:r>
          </a:p>
        </p:txBody>
      </p:sp>
    </p:spTree>
    <p:extLst>
      <p:ext uri="{BB962C8B-B14F-4D97-AF65-F5344CB8AC3E}">
        <p14:creationId xmlns:p14="http://schemas.microsoft.com/office/powerpoint/2010/main" val="70165407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9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54;p41">
            <a:extLst>
              <a:ext uri="{FF2B5EF4-FFF2-40B4-BE49-F238E27FC236}">
                <a16:creationId xmlns:a16="http://schemas.microsoft.com/office/drawing/2014/main" id="{007F3884-53A2-4889-8F2F-3CC8E48B27A3}"/>
              </a:ext>
            </a:extLst>
          </p:cNvPr>
          <p:cNvSpPr/>
          <p:nvPr/>
        </p:nvSpPr>
        <p:spPr>
          <a:xfrm>
            <a:off x="4951374" y="1633444"/>
            <a:ext cx="3107242" cy="3115960"/>
          </a:xfrm>
          <a:prstGeom prst="roundRect">
            <a:avLst>
              <a:gd name="adj" fmla="val 548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454;p41">
            <a:extLst>
              <a:ext uri="{FF2B5EF4-FFF2-40B4-BE49-F238E27FC236}">
                <a16:creationId xmlns:a16="http://schemas.microsoft.com/office/drawing/2014/main" id="{99841F29-2377-4962-991F-6D884BF3ECE7}"/>
              </a:ext>
            </a:extLst>
          </p:cNvPr>
          <p:cNvSpPr/>
          <p:nvPr/>
        </p:nvSpPr>
        <p:spPr>
          <a:xfrm>
            <a:off x="1182030" y="1633444"/>
            <a:ext cx="3107242" cy="3115960"/>
          </a:xfrm>
          <a:prstGeom prst="roundRect">
            <a:avLst>
              <a:gd name="adj" fmla="val 548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454;p41">
            <a:extLst>
              <a:ext uri="{FF2B5EF4-FFF2-40B4-BE49-F238E27FC236}">
                <a16:creationId xmlns:a16="http://schemas.microsoft.com/office/drawing/2014/main" id="{5E7EBD0D-A224-4C68-8AC0-191C01C273FA}"/>
              </a:ext>
            </a:extLst>
          </p:cNvPr>
          <p:cNvSpPr/>
          <p:nvPr/>
        </p:nvSpPr>
        <p:spPr>
          <a:xfrm>
            <a:off x="877639" y="998499"/>
            <a:ext cx="7388721" cy="457200"/>
          </a:xfrm>
          <a:prstGeom prst="roundRect">
            <a:avLst>
              <a:gd name="adj" fmla="val 2987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496;p42">
            <a:extLst>
              <a:ext uri="{FF2B5EF4-FFF2-40B4-BE49-F238E27FC236}">
                <a16:creationId xmlns:a16="http://schemas.microsoft.com/office/drawing/2014/main" id="{319ABCAE-C76C-4BD4-96D8-50784F9498D5}"/>
              </a:ext>
            </a:extLst>
          </p:cNvPr>
          <p:cNvSpPr txBox="1">
            <a:spLocks/>
          </p:cNvSpPr>
          <p:nvPr/>
        </p:nvSpPr>
        <p:spPr>
          <a:xfrm>
            <a:off x="1691914" y="998499"/>
            <a:ext cx="5760170" cy="45720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bg1"/>
                </a:solidFill>
                <a:latin typeface="Barlow" panose="00000500000000000000" pitchFamily="2" charset="0"/>
              </a:rPr>
              <a:t>These are some of the figures we came up with.</a:t>
            </a:r>
          </a:p>
        </p:txBody>
      </p:sp>
      <p:pic>
        <p:nvPicPr>
          <p:cNvPr id="12" name="Picture 11" descr="Diagram, engineering drawing&#10;&#10;Description automatically generated">
            <a:extLst>
              <a:ext uri="{FF2B5EF4-FFF2-40B4-BE49-F238E27FC236}">
                <a16:creationId xmlns:a16="http://schemas.microsoft.com/office/drawing/2014/main" id="{D875A0CE-DB01-4DFC-B75F-9E986F9332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536" r="26847" b="4595"/>
          <a:stretch/>
        </p:blipFill>
        <p:spPr>
          <a:xfrm>
            <a:off x="1320661" y="1774104"/>
            <a:ext cx="2829980" cy="2834640"/>
          </a:xfrm>
          <a:prstGeom prst="rect">
            <a:avLst/>
          </a:prstGeom>
        </p:spPr>
      </p:pic>
      <p:pic>
        <p:nvPicPr>
          <p:cNvPr id="18" name="Picture 17" descr="Chart, radar chart&#10;&#10;Description automatically generated">
            <a:extLst>
              <a:ext uri="{FF2B5EF4-FFF2-40B4-BE49-F238E27FC236}">
                <a16:creationId xmlns:a16="http://schemas.microsoft.com/office/drawing/2014/main" id="{D1E85CCE-520D-4B6B-BA2D-666AE9FF4AE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654" r="26667" b="6457"/>
          <a:stretch/>
        </p:blipFill>
        <p:spPr>
          <a:xfrm>
            <a:off x="5089657" y="1774104"/>
            <a:ext cx="2830677" cy="2834640"/>
          </a:xfrm>
          <a:prstGeom prst="rect">
            <a:avLst/>
          </a:prstGeom>
        </p:spPr>
      </p:pic>
      <p:sp>
        <p:nvSpPr>
          <p:cNvPr id="14" name="Google Shape;150;p16">
            <a:extLst>
              <a:ext uri="{FF2B5EF4-FFF2-40B4-BE49-F238E27FC236}">
                <a16:creationId xmlns:a16="http://schemas.microsoft.com/office/drawing/2014/main" id="{82168AB3-7A78-4C67-94FB-C545375CCE63}"/>
              </a:ext>
            </a:extLst>
          </p:cNvPr>
          <p:cNvSpPr/>
          <p:nvPr/>
        </p:nvSpPr>
        <p:spPr>
          <a:xfrm>
            <a:off x="2490439" y="299555"/>
            <a:ext cx="4163122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2"/>
              </a:solidFill>
            </a:endParaRPr>
          </a:p>
        </p:txBody>
      </p:sp>
      <p:sp>
        <p:nvSpPr>
          <p:cNvPr id="15" name="Google Shape;463;p41">
            <a:extLst>
              <a:ext uri="{FF2B5EF4-FFF2-40B4-BE49-F238E27FC236}">
                <a16:creationId xmlns:a16="http://schemas.microsoft.com/office/drawing/2014/main" id="{A9BCF65A-907F-4167-B4C3-3429C2DE33E8}"/>
              </a:ext>
            </a:extLst>
          </p:cNvPr>
          <p:cNvSpPr txBox="1">
            <a:spLocks/>
          </p:cNvSpPr>
          <p:nvPr/>
        </p:nvSpPr>
        <p:spPr>
          <a:xfrm>
            <a:off x="2605795" y="330905"/>
            <a:ext cx="393241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leway ExtraBold"/>
              <a:buNone/>
              <a:defRPr sz="2800" b="0" i="0" u="none" strike="noStrike" cap="none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>
                <a:solidFill>
                  <a:schemeClr val="accent2"/>
                </a:solidFill>
              </a:rPr>
              <a:t>Lissajous-like figures</a:t>
            </a:r>
          </a:p>
        </p:txBody>
      </p:sp>
    </p:spTree>
    <p:extLst>
      <p:ext uri="{BB962C8B-B14F-4D97-AF65-F5344CB8AC3E}">
        <p14:creationId xmlns:p14="http://schemas.microsoft.com/office/powerpoint/2010/main" val="182310960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50;p16">
            <a:extLst>
              <a:ext uri="{FF2B5EF4-FFF2-40B4-BE49-F238E27FC236}">
                <a16:creationId xmlns:a16="http://schemas.microsoft.com/office/drawing/2014/main" id="{016EB65F-43DB-404A-AA28-FB4C788210B6}"/>
              </a:ext>
            </a:extLst>
          </p:cNvPr>
          <p:cNvSpPr/>
          <p:nvPr/>
        </p:nvSpPr>
        <p:spPr>
          <a:xfrm>
            <a:off x="132570" y="216523"/>
            <a:ext cx="4206239" cy="955040"/>
          </a:xfrm>
          <a:prstGeom prst="roundRect">
            <a:avLst>
              <a:gd name="adj" fmla="val 25532"/>
            </a:avLst>
          </a:prstGeom>
          <a:solidFill>
            <a:schemeClr val="bg1">
              <a:alpha val="7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2"/>
              </a:solidFill>
            </a:endParaRPr>
          </a:p>
        </p:txBody>
      </p:sp>
      <p:sp>
        <p:nvSpPr>
          <p:cNvPr id="17" name="Google Shape;463;p41">
            <a:extLst>
              <a:ext uri="{FF2B5EF4-FFF2-40B4-BE49-F238E27FC236}">
                <a16:creationId xmlns:a16="http://schemas.microsoft.com/office/drawing/2014/main" id="{1D37D815-9148-4293-BC73-BA37EA287A7D}"/>
              </a:ext>
            </a:extLst>
          </p:cNvPr>
          <p:cNvSpPr txBox="1">
            <a:spLocks/>
          </p:cNvSpPr>
          <p:nvPr/>
        </p:nvSpPr>
        <p:spPr>
          <a:xfrm>
            <a:off x="352055" y="465443"/>
            <a:ext cx="3767269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leway ExtraBold"/>
              <a:buNone/>
              <a:defRPr sz="2800" b="0" i="0" u="none" strike="noStrike" cap="none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>
                <a:solidFill>
                  <a:srgbClr val="010109"/>
                </a:solidFill>
              </a:rPr>
              <a:t>Where can you see constrained motion?</a:t>
            </a:r>
          </a:p>
        </p:txBody>
      </p:sp>
      <p:sp>
        <p:nvSpPr>
          <p:cNvPr id="19" name="Google Shape;436;p40">
            <a:extLst>
              <a:ext uri="{FF2B5EF4-FFF2-40B4-BE49-F238E27FC236}">
                <a16:creationId xmlns:a16="http://schemas.microsoft.com/office/drawing/2014/main" id="{65BF0BDB-C140-469D-B3EE-6270EAC5A36F}"/>
              </a:ext>
            </a:extLst>
          </p:cNvPr>
          <p:cNvSpPr/>
          <p:nvPr/>
        </p:nvSpPr>
        <p:spPr>
          <a:xfrm>
            <a:off x="132570" y="1342390"/>
            <a:ext cx="3181651" cy="2252854"/>
          </a:xfrm>
          <a:prstGeom prst="roundRect">
            <a:avLst>
              <a:gd name="adj" fmla="val 7128"/>
            </a:avLst>
          </a:prstGeom>
          <a:solidFill>
            <a:schemeClr val="bg1">
              <a:alpha val="7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10109"/>
              </a:solidFill>
            </a:endParaRPr>
          </a:p>
        </p:txBody>
      </p:sp>
      <p:sp>
        <p:nvSpPr>
          <p:cNvPr id="23" name="Google Shape;496;p42">
            <a:extLst>
              <a:ext uri="{FF2B5EF4-FFF2-40B4-BE49-F238E27FC236}">
                <a16:creationId xmlns:a16="http://schemas.microsoft.com/office/drawing/2014/main" id="{D3165213-CCC6-460A-8C60-3947720E7958}"/>
              </a:ext>
            </a:extLst>
          </p:cNvPr>
          <p:cNvSpPr txBox="1">
            <a:spLocks/>
          </p:cNvSpPr>
          <p:nvPr/>
        </p:nvSpPr>
        <p:spPr>
          <a:xfrm>
            <a:off x="156280" y="1277621"/>
            <a:ext cx="3134230" cy="238239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b="1" dirty="0">
                <a:solidFill>
                  <a:srgbClr val="010109"/>
                </a:solidFill>
                <a:latin typeface="Barlow" panose="00000500000000000000" pitchFamily="2" charset="0"/>
              </a:rPr>
              <a:t>Constrained motion is everywhere!</a:t>
            </a:r>
          </a:p>
          <a:p>
            <a:br>
              <a:rPr lang="en-US" b="1" dirty="0">
                <a:solidFill>
                  <a:srgbClr val="010109"/>
                </a:solidFill>
                <a:latin typeface="Barlow" panose="00000500000000000000" pitchFamily="2" charset="0"/>
              </a:rPr>
            </a:br>
            <a:r>
              <a:rPr lang="en-US" b="1" dirty="0">
                <a:solidFill>
                  <a:srgbClr val="010109"/>
                </a:solidFill>
                <a:latin typeface="Barlow" panose="00000500000000000000" pitchFamily="2" charset="0"/>
              </a:rPr>
              <a:t>If you ever rode on a roller coaster, or tried ice skating, you know how frightening it can be.</a:t>
            </a:r>
            <a:br>
              <a:rPr lang="en-US" b="1" dirty="0">
                <a:solidFill>
                  <a:srgbClr val="010109"/>
                </a:solidFill>
                <a:latin typeface="Barlow" panose="00000500000000000000" pitchFamily="2" charset="0"/>
              </a:rPr>
            </a:br>
            <a:br>
              <a:rPr lang="en-US" b="1" dirty="0">
                <a:solidFill>
                  <a:srgbClr val="010109"/>
                </a:solidFill>
                <a:latin typeface="Barlow" panose="00000500000000000000" pitchFamily="2" charset="0"/>
              </a:rPr>
            </a:br>
            <a:r>
              <a:rPr lang="en-US" b="1" dirty="0">
                <a:solidFill>
                  <a:srgbClr val="010109"/>
                </a:solidFill>
                <a:latin typeface="Barlow" panose="00000500000000000000" pitchFamily="2" charset="0"/>
              </a:rPr>
              <a:t>One way to overcome this fear is by studying constrained motion in more detail.</a:t>
            </a: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/>
      <p:bldP spid="19" grpId="0" animBg="1"/>
      <p:bldP spid="23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54;p41">
            <a:extLst>
              <a:ext uri="{FF2B5EF4-FFF2-40B4-BE49-F238E27FC236}">
                <a16:creationId xmlns:a16="http://schemas.microsoft.com/office/drawing/2014/main" id="{007F3884-53A2-4889-8F2F-3CC8E48B27A3}"/>
              </a:ext>
            </a:extLst>
          </p:cNvPr>
          <p:cNvSpPr/>
          <p:nvPr/>
        </p:nvSpPr>
        <p:spPr>
          <a:xfrm>
            <a:off x="4951374" y="1633444"/>
            <a:ext cx="3107242" cy="3115960"/>
          </a:xfrm>
          <a:prstGeom prst="roundRect">
            <a:avLst>
              <a:gd name="adj" fmla="val 548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454;p41">
            <a:extLst>
              <a:ext uri="{FF2B5EF4-FFF2-40B4-BE49-F238E27FC236}">
                <a16:creationId xmlns:a16="http://schemas.microsoft.com/office/drawing/2014/main" id="{99841F29-2377-4962-991F-6D884BF3ECE7}"/>
              </a:ext>
            </a:extLst>
          </p:cNvPr>
          <p:cNvSpPr/>
          <p:nvPr/>
        </p:nvSpPr>
        <p:spPr>
          <a:xfrm>
            <a:off x="1182030" y="1633444"/>
            <a:ext cx="3107242" cy="3115960"/>
          </a:xfrm>
          <a:prstGeom prst="roundRect">
            <a:avLst>
              <a:gd name="adj" fmla="val 548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454;p41">
            <a:extLst>
              <a:ext uri="{FF2B5EF4-FFF2-40B4-BE49-F238E27FC236}">
                <a16:creationId xmlns:a16="http://schemas.microsoft.com/office/drawing/2014/main" id="{5E7EBD0D-A224-4C68-8AC0-191C01C273FA}"/>
              </a:ext>
            </a:extLst>
          </p:cNvPr>
          <p:cNvSpPr/>
          <p:nvPr/>
        </p:nvSpPr>
        <p:spPr>
          <a:xfrm>
            <a:off x="877639" y="998499"/>
            <a:ext cx="7388721" cy="457200"/>
          </a:xfrm>
          <a:prstGeom prst="roundRect">
            <a:avLst>
              <a:gd name="adj" fmla="val 2987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496;p42">
            <a:extLst>
              <a:ext uri="{FF2B5EF4-FFF2-40B4-BE49-F238E27FC236}">
                <a16:creationId xmlns:a16="http://schemas.microsoft.com/office/drawing/2014/main" id="{319ABCAE-C76C-4BD4-96D8-50784F9498D5}"/>
              </a:ext>
            </a:extLst>
          </p:cNvPr>
          <p:cNvSpPr txBox="1">
            <a:spLocks/>
          </p:cNvSpPr>
          <p:nvPr/>
        </p:nvSpPr>
        <p:spPr>
          <a:xfrm>
            <a:off x="1691914" y="998499"/>
            <a:ext cx="5760170" cy="45720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bg1"/>
                </a:solidFill>
                <a:latin typeface="Barlow" panose="00000500000000000000" pitchFamily="2" charset="0"/>
              </a:rPr>
              <a:t>We can’t predict the shape from initial conditions.</a:t>
            </a:r>
          </a:p>
        </p:txBody>
      </p:sp>
      <p:pic>
        <p:nvPicPr>
          <p:cNvPr id="14" name="Picture 13" descr="Chart, radar chart&#10;&#10;Description automatically generated">
            <a:extLst>
              <a:ext uri="{FF2B5EF4-FFF2-40B4-BE49-F238E27FC236}">
                <a16:creationId xmlns:a16="http://schemas.microsoft.com/office/drawing/2014/main" id="{B63DFD99-43EA-4467-A5E9-81A3425ED2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077" r="26748" b="7621"/>
          <a:stretch/>
        </p:blipFill>
        <p:spPr>
          <a:xfrm>
            <a:off x="5086983" y="1774104"/>
            <a:ext cx="2836024" cy="2834640"/>
          </a:xfrm>
          <a:prstGeom prst="rect">
            <a:avLst/>
          </a:prstGeom>
        </p:spPr>
      </p:pic>
      <p:pic>
        <p:nvPicPr>
          <p:cNvPr id="15" name="Picture 14" descr="Diagram&#10;&#10;Description automatically generated">
            <a:extLst>
              <a:ext uri="{FF2B5EF4-FFF2-40B4-BE49-F238E27FC236}">
                <a16:creationId xmlns:a16="http://schemas.microsoft.com/office/drawing/2014/main" id="{1C1EA2A9-AD7E-4B3D-937D-22A238A3FA5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342" r="26829" b="8191"/>
          <a:stretch/>
        </p:blipFill>
        <p:spPr>
          <a:xfrm>
            <a:off x="1319253" y="1774104"/>
            <a:ext cx="2832797" cy="2834640"/>
          </a:xfrm>
          <a:prstGeom prst="rect">
            <a:avLst/>
          </a:prstGeom>
        </p:spPr>
      </p:pic>
      <p:sp>
        <p:nvSpPr>
          <p:cNvPr id="12" name="Google Shape;150;p16">
            <a:extLst>
              <a:ext uri="{FF2B5EF4-FFF2-40B4-BE49-F238E27FC236}">
                <a16:creationId xmlns:a16="http://schemas.microsoft.com/office/drawing/2014/main" id="{689EBC23-7BF0-482C-B3ED-AFE692E4AA3C}"/>
              </a:ext>
            </a:extLst>
          </p:cNvPr>
          <p:cNvSpPr/>
          <p:nvPr/>
        </p:nvSpPr>
        <p:spPr>
          <a:xfrm>
            <a:off x="2490439" y="299555"/>
            <a:ext cx="4163122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2"/>
              </a:solidFill>
            </a:endParaRPr>
          </a:p>
        </p:txBody>
      </p:sp>
      <p:sp>
        <p:nvSpPr>
          <p:cNvPr id="18" name="Google Shape;463;p41">
            <a:extLst>
              <a:ext uri="{FF2B5EF4-FFF2-40B4-BE49-F238E27FC236}">
                <a16:creationId xmlns:a16="http://schemas.microsoft.com/office/drawing/2014/main" id="{F3A32222-2FFF-4CA6-8A92-75A7A74F989E}"/>
              </a:ext>
            </a:extLst>
          </p:cNvPr>
          <p:cNvSpPr txBox="1">
            <a:spLocks/>
          </p:cNvSpPr>
          <p:nvPr/>
        </p:nvSpPr>
        <p:spPr>
          <a:xfrm>
            <a:off x="2605795" y="330905"/>
            <a:ext cx="393241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leway ExtraBold"/>
              <a:buNone/>
              <a:defRPr sz="2800" b="0" i="0" u="none" strike="noStrike" cap="none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>
                <a:solidFill>
                  <a:schemeClr val="accent2"/>
                </a:solidFill>
              </a:rPr>
              <a:t>Lissajous-like figures</a:t>
            </a:r>
          </a:p>
        </p:txBody>
      </p:sp>
    </p:spTree>
    <p:extLst>
      <p:ext uri="{BB962C8B-B14F-4D97-AF65-F5344CB8AC3E}">
        <p14:creationId xmlns:p14="http://schemas.microsoft.com/office/powerpoint/2010/main" val="116196598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9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54;p41">
            <a:extLst>
              <a:ext uri="{FF2B5EF4-FFF2-40B4-BE49-F238E27FC236}">
                <a16:creationId xmlns:a16="http://schemas.microsoft.com/office/drawing/2014/main" id="{007F3884-53A2-4889-8F2F-3CC8E48B27A3}"/>
              </a:ext>
            </a:extLst>
          </p:cNvPr>
          <p:cNvSpPr/>
          <p:nvPr/>
        </p:nvSpPr>
        <p:spPr>
          <a:xfrm>
            <a:off x="4957713" y="1633444"/>
            <a:ext cx="3107242" cy="3115960"/>
          </a:xfrm>
          <a:prstGeom prst="roundRect">
            <a:avLst>
              <a:gd name="adj" fmla="val 548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454;p41">
            <a:extLst>
              <a:ext uri="{FF2B5EF4-FFF2-40B4-BE49-F238E27FC236}">
                <a16:creationId xmlns:a16="http://schemas.microsoft.com/office/drawing/2014/main" id="{99841F29-2377-4962-991F-6D884BF3ECE7}"/>
              </a:ext>
            </a:extLst>
          </p:cNvPr>
          <p:cNvSpPr/>
          <p:nvPr/>
        </p:nvSpPr>
        <p:spPr>
          <a:xfrm>
            <a:off x="1188909" y="1633444"/>
            <a:ext cx="3107242" cy="3115960"/>
          </a:xfrm>
          <a:prstGeom prst="roundRect">
            <a:avLst>
              <a:gd name="adj" fmla="val 548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454;p41">
            <a:extLst>
              <a:ext uri="{FF2B5EF4-FFF2-40B4-BE49-F238E27FC236}">
                <a16:creationId xmlns:a16="http://schemas.microsoft.com/office/drawing/2014/main" id="{5E7EBD0D-A224-4C68-8AC0-191C01C273FA}"/>
              </a:ext>
            </a:extLst>
          </p:cNvPr>
          <p:cNvSpPr/>
          <p:nvPr/>
        </p:nvSpPr>
        <p:spPr>
          <a:xfrm>
            <a:off x="877639" y="998499"/>
            <a:ext cx="7388721" cy="457200"/>
          </a:xfrm>
          <a:prstGeom prst="roundRect">
            <a:avLst>
              <a:gd name="adj" fmla="val 2987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496;p42">
            <a:extLst>
              <a:ext uri="{FF2B5EF4-FFF2-40B4-BE49-F238E27FC236}">
                <a16:creationId xmlns:a16="http://schemas.microsoft.com/office/drawing/2014/main" id="{319ABCAE-C76C-4BD4-96D8-50784F9498D5}"/>
              </a:ext>
            </a:extLst>
          </p:cNvPr>
          <p:cNvSpPr txBox="1">
            <a:spLocks/>
          </p:cNvSpPr>
          <p:nvPr/>
        </p:nvSpPr>
        <p:spPr>
          <a:xfrm>
            <a:off x="1691914" y="998499"/>
            <a:ext cx="5760170" cy="45720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bg1"/>
                </a:solidFill>
                <a:latin typeface="Barlow" panose="00000500000000000000" pitchFamily="2" charset="0"/>
              </a:rPr>
              <a:t>But they’re pretty nevertheless.</a:t>
            </a:r>
          </a:p>
        </p:txBody>
      </p:sp>
      <p:pic>
        <p:nvPicPr>
          <p:cNvPr id="12" name="Picture 11" descr="Chart, radar chart&#10;&#10;Description automatically generated">
            <a:extLst>
              <a:ext uri="{FF2B5EF4-FFF2-40B4-BE49-F238E27FC236}">
                <a16:creationId xmlns:a16="http://schemas.microsoft.com/office/drawing/2014/main" id="{EC8B0E03-58AA-454E-9C59-3C58BCA735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843" r="27479" b="8576"/>
          <a:stretch/>
        </p:blipFill>
        <p:spPr>
          <a:xfrm>
            <a:off x="5093600" y="1774104"/>
            <a:ext cx="2835469" cy="2834640"/>
          </a:xfrm>
          <a:prstGeom prst="rect">
            <a:avLst/>
          </a:prstGeom>
        </p:spPr>
      </p:pic>
      <p:pic>
        <p:nvPicPr>
          <p:cNvPr id="18" name="Picture 17" descr="Chart, radar chart&#10;&#10;Description automatically generated">
            <a:extLst>
              <a:ext uri="{FF2B5EF4-FFF2-40B4-BE49-F238E27FC236}">
                <a16:creationId xmlns:a16="http://schemas.microsoft.com/office/drawing/2014/main" id="{CCF1BCD2-0573-43DD-BC70-F37694DD418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422" t="493" r="26992" b="8258"/>
          <a:stretch/>
        </p:blipFill>
        <p:spPr>
          <a:xfrm>
            <a:off x="1324882" y="1774104"/>
            <a:ext cx="2835297" cy="2834640"/>
          </a:xfrm>
          <a:prstGeom prst="rect">
            <a:avLst/>
          </a:prstGeom>
        </p:spPr>
      </p:pic>
      <p:sp>
        <p:nvSpPr>
          <p:cNvPr id="14" name="Google Shape;150;p16">
            <a:extLst>
              <a:ext uri="{FF2B5EF4-FFF2-40B4-BE49-F238E27FC236}">
                <a16:creationId xmlns:a16="http://schemas.microsoft.com/office/drawing/2014/main" id="{ADC24992-9BCF-4B74-9DF1-2AB77243DCEA}"/>
              </a:ext>
            </a:extLst>
          </p:cNvPr>
          <p:cNvSpPr/>
          <p:nvPr/>
        </p:nvSpPr>
        <p:spPr>
          <a:xfrm>
            <a:off x="2490439" y="299555"/>
            <a:ext cx="4163122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2"/>
              </a:solidFill>
            </a:endParaRPr>
          </a:p>
        </p:txBody>
      </p:sp>
      <p:sp>
        <p:nvSpPr>
          <p:cNvPr id="15" name="Google Shape;463;p41">
            <a:extLst>
              <a:ext uri="{FF2B5EF4-FFF2-40B4-BE49-F238E27FC236}">
                <a16:creationId xmlns:a16="http://schemas.microsoft.com/office/drawing/2014/main" id="{398BE0B1-3DB1-43F7-8316-799BAECC7D6E}"/>
              </a:ext>
            </a:extLst>
          </p:cNvPr>
          <p:cNvSpPr txBox="1">
            <a:spLocks/>
          </p:cNvSpPr>
          <p:nvPr/>
        </p:nvSpPr>
        <p:spPr>
          <a:xfrm>
            <a:off x="2605795" y="330905"/>
            <a:ext cx="393241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leway ExtraBold"/>
              <a:buNone/>
              <a:defRPr sz="2800" b="0" i="0" u="none" strike="noStrike" cap="none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>
                <a:solidFill>
                  <a:schemeClr val="accent2"/>
                </a:solidFill>
              </a:rPr>
              <a:t>Lissajous-like figures</a:t>
            </a:r>
          </a:p>
        </p:txBody>
      </p:sp>
    </p:spTree>
    <p:extLst>
      <p:ext uri="{BB962C8B-B14F-4D97-AF65-F5344CB8AC3E}">
        <p14:creationId xmlns:p14="http://schemas.microsoft.com/office/powerpoint/2010/main" val="260549195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9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54;p41">
            <a:extLst>
              <a:ext uri="{FF2B5EF4-FFF2-40B4-BE49-F238E27FC236}">
                <a16:creationId xmlns:a16="http://schemas.microsoft.com/office/drawing/2014/main" id="{007F3884-53A2-4889-8F2F-3CC8E48B27A3}"/>
              </a:ext>
            </a:extLst>
          </p:cNvPr>
          <p:cNvSpPr/>
          <p:nvPr/>
        </p:nvSpPr>
        <p:spPr>
          <a:xfrm>
            <a:off x="3103001" y="1812596"/>
            <a:ext cx="2928590" cy="2936807"/>
          </a:xfrm>
          <a:prstGeom prst="roundRect">
            <a:avLst>
              <a:gd name="adj" fmla="val 548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454;p41">
            <a:extLst>
              <a:ext uri="{FF2B5EF4-FFF2-40B4-BE49-F238E27FC236}">
                <a16:creationId xmlns:a16="http://schemas.microsoft.com/office/drawing/2014/main" id="{99841F29-2377-4962-991F-6D884BF3ECE7}"/>
              </a:ext>
            </a:extLst>
          </p:cNvPr>
          <p:cNvSpPr/>
          <p:nvPr/>
        </p:nvSpPr>
        <p:spPr>
          <a:xfrm>
            <a:off x="103471" y="1812596"/>
            <a:ext cx="2928590" cy="2936807"/>
          </a:xfrm>
          <a:prstGeom prst="roundRect">
            <a:avLst>
              <a:gd name="adj" fmla="val 548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454;p41">
            <a:extLst>
              <a:ext uri="{FF2B5EF4-FFF2-40B4-BE49-F238E27FC236}">
                <a16:creationId xmlns:a16="http://schemas.microsoft.com/office/drawing/2014/main" id="{5E7EBD0D-A224-4C68-8AC0-191C01C273FA}"/>
              </a:ext>
            </a:extLst>
          </p:cNvPr>
          <p:cNvSpPr/>
          <p:nvPr/>
        </p:nvSpPr>
        <p:spPr>
          <a:xfrm>
            <a:off x="877639" y="998499"/>
            <a:ext cx="7388721" cy="457200"/>
          </a:xfrm>
          <a:prstGeom prst="roundRect">
            <a:avLst>
              <a:gd name="adj" fmla="val 2987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496;p42">
            <a:extLst>
              <a:ext uri="{FF2B5EF4-FFF2-40B4-BE49-F238E27FC236}">
                <a16:creationId xmlns:a16="http://schemas.microsoft.com/office/drawing/2014/main" id="{319ABCAE-C76C-4BD4-96D8-50784F9498D5}"/>
              </a:ext>
            </a:extLst>
          </p:cNvPr>
          <p:cNvSpPr txBox="1">
            <a:spLocks/>
          </p:cNvSpPr>
          <p:nvPr/>
        </p:nvSpPr>
        <p:spPr>
          <a:xfrm>
            <a:off x="1691914" y="998499"/>
            <a:ext cx="5760170" cy="45720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bg1"/>
                </a:solidFill>
                <a:latin typeface="Barlow" panose="00000500000000000000" pitchFamily="2" charset="0"/>
              </a:rPr>
              <a:t>Here are some moving ones for your enjoyment.</a:t>
            </a:r>
          </a:p>
        </p:txBody>
      </p:sp>
      <p:sp>
        <p:nvSpPr>
          <p:cNvPr id="14" name="Google Shape;454;p41">
            <a:extLst>
              <a:ext uri="{FF2B5EF4-FFF2-40B4-BE49-F238E27FC236}">
                <a16:creationId xmlns:a16="http://schemas.microsoft.com/office/drawing/2014/main" id="{A9D6C8A9-87C1-4727-BB26-E7CAA6B8892A}"/>
              </a:ext>
            </a:extLst>
          </p:cNvPr>
          <p:cNvSpPr/>
          <p:nvPr/>
        </p:nvSpPr>
        <p:spPr>
          <a:xfrm>
            <a:off x="6096226" y="1812596"/>
            <a:ext cx="2928590" cy="2936807"/>
          </a:xfrm>
          <a:prstGeom prst="roundRect">
            <a:avLst>
              <a:gd name="adj" fmla="val 548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" name="Picture 18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31A385B3-0732-4997-9B9C-D0ED221999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2272" y="1945975"/>
            <a:ext cx="2670048" cy="2670048"/>
          </a:xfrm>
          <a:prstGeom prst="rect">
            <a:avLst/>
          </a:prstGeom>
        </p:spPr>
      </p:pic>
      <p:pic>
        <p:nvPicPr>
          <p:cNvPr id="20" name="Picture 19" descr="A picture containing diagram&#10;&#10;Description automatically generated">
            <a:extLst>
              <a:ext uri="{FF2B5EF4-FFF2-40B4-BE49-F238E27FC236}">
                <a16:creationId xmlns:a16="http://schemas.microsoft.com/office/drawing/2014/main" id="{7E55B1B4-A9BC-4260-B328-CB8DE3CB66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5497" y="1945975"/>
            <a:ext cx="2670048" cy="2670048"/>
          </a:xfrm>
          <a:prstGeom prst="rect">
            <a:avLst/>
          </a:prstGeom>
        </p:spPr>
      </p:pic>
      <p:pic>
        <p:nvPicPr>
          <p:cNvPr id="21" name="Picture 20" descr="Chart&#10;&#10;Description automatically generated">
            <a:extLst>
              <a:ext uri="{FF2B5EF4-FFF2-40B4-BE49-F238E27FC236}">
                <a16:creationId xmlns:a16="http://schemas.microsoft.com/office/drawing/2014/main" id="{5396F513-D95D-4E01-9CE7-932CAFF420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2742" y="1945975"/>
            <a:ext cx="2670048" cy="2670048"/>
          </a:xfrm>
          <a:prstGeom prst="rect">
            <a:avLst/>
          </a:prstGeom>
        </p:spPr>
      </p:pic>
      <p:sp>
        <p:nvSpPr>
          <p:cNvPr id="12" name="Google Shape;150;p16">
            <a:extLst>
              <a:ext uri="{FF2B5EF4-FFF2-40B4-BE49-F238E27FC236}">
                <a16:creationId xmlns:a16="http://schemas.microsoft.com/office/drawing/2014/main" id="{C8A98F09-509B-47F0-B998-164410E2D4F0}"/>
              </a:ext>
            </a:extLst>
          </p:cNvPr>
          <p:cNvSpPr/>
          <p:nvPr/>
        </p:nvSpPr>
        <p:spPr>
          <a:xfrm>
            <a:off x="2490439" y="299555"/>
            <a:ext cx="4163122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2"/>
              </a:solidFill>
            </a:endParaRPr>
          </a:p>
        </p:txBody>
      </p:sp>
      <p:sp>
        <p:nvSpPr>
          <p:cNvPr id="15" name="Google Shape;463;p41">
            <a:extLst>
              <a:ext uri="{FF2B5EF4-FFF2-40B4-BE49-F238E27FC236}">
                <a16:creationId xmlns:a16="http://schemas.microsoft.com/office/drawing/2014/main" id="{FBEACFF4-88FA-49F6-A2AD-DBAE150D4A70}"/>
              </a:ext>
            </a:extLst>
          </p:cNvPr>
          <p:cNvSpPr txBox="1">
            <a:spLocks/>
          </p:cNvSpPr>
          <p:nvPr/>
        </p:nvSpPr>
        <p:spPr>
          <a:xfrm>
            <a:off x="2605795" y="330905"/>
            <a:ext cx="393241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leway ExtraBold"/>
              <a:buNone/>
              <a:defRPr sz="2800" b="0" i="0" u="none" strike="noStrike" cap="none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>
                <a:solidFill>
                  <a:schemeClr val="accent2"/>
                </a:solidFill>
              </a:rPr>
              <a:t>Lissajous-like figures</a:t>
            </a:r>
          </a:p>
        </p:txBody>
      </p:sp>
    </p:spTree>
    <p:extLst>
      <p:ext uri="{BB962C8B-B14F-4D97-AF65-F5344CB8AC3E}">
        <p14:creationId xmlns:p14="http://schemas.microsoft.com/office/powerpoint/2010/main" val="319862271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9" grpId="0" animBg="1"/>
      <p:bldP spid="14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54;p41">
            <a:extLst>
              <a:ext uri="{FF2B5EF4-FFF2-40B4-BE49-F238E27FC236}">
                <a16:creationId xmlns:a16="http://schemas.microsoft.com/office/drawing/2014/main" id="{007F3884-53A2-4889-8F2F-3CC8E48B27A3}"/>
              </a:ext>
            </a:extLst>
          </p:cNvPr>
          <p:cNvSpPr/>
          <p:nvPr/>
        </p:nvSpPr>
        <p:spPr>
          <a:xfrm>
            <a:off x="4957713" y="1633444"/>
            <a:ext cx="3107242" cy="3115960"/>
          </a:xfrm>
          <a:prstGeom prst="roundRect">
            <a:avLst>
              <a:gd name="adj" fmla="val 548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454;p41">
            <a:extLst>
              <a:ext uri="{FF2B5EF4-FFF2-40B4-BE49-F238E27FC236}">
                <a16:creationId xmlns:a16="http://schemas.microsoft.com/office/drawing/2014/main" id="{99841F29-2377-4962-991F-6D884BF3ECE7}"/>
              </a:ext>
            </a:extLst>
          </p:cNvPr>
          <p:cNvSpPr/>
          <p:nvPr/>
        </p:nvSpPr>
        <p:spPr>
          <a:xfrm>
            <a:off x="1188909" y="1633444"/>
            <a:ext cx="3107242" cy="3115960"/>
          </a:xfrm>
          <a:prstGeom prst="roundRect">
            <a:avLst>
              <a:gd name="adj" fmla="val 548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454;p41">
            <a:extLst>
              <a:ext uri="{FF2B5EF4-FFF2-40B4-BE49-F238E27FC236}">
                <a16:creationId xmlns:a16="http://schemas.microsoft.com/office/drawing/2014/main" id="{5E7EBD0D-A224-4C68-8AC0-191C01C273FA}"/>
              </a:ext>
            </a:extLst>
          </p:cNvPr>
          <p:cNvSpPr/>
          <p:nvPr/>
        </p:nvSpPr>
        <p:spPr>
          <a:xfrm>
            <a:off x="877639" y="998499"/>
            <a:ext cx="7388721" cy="457200"/>
          </a:xfrm>
          <a:prstGeom prst="roundRect">
            <a:avLst>
              <a:gd name="adj" fmla="val 2987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496;p42">
            <a:extLst>
              <a:ext uri="{FF2B5EF4-FFF2-40B4-BE49-F238E27FC236}">
                <a16:creationId xmlns:a16="http://schemas.microsoft.com/office/drawing/2014/main" id="{319ABCAE-C76C-4BD4-96D8-50784F9498D5}"/>
              </a:ext>
            </a:extLst>
          </p:cNvPr>
          <p:cNvSpPr txBox="1">
            <a:spLocks/>
          </p:cNvSpPr>
          <p:nvPr/>
        </p:nvSpPr>
        <p:spPr>
          <a:xfrm>
            <a:off x="1691914" y="998499"/>
            <a:ext cx="5760170" cy="45720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bg1"/>
                </a:solidFill>
                <a:latin typeface="Barlow" panose="00000500000000000000" pitchFamily="2" charset="0"/>
              </a:rPr>
              <a:t>Adding damping gave us the expected over/under-damped behaviors.</a:t>
            </a:r>
          </a:p>
        </p:txBody>
      </p:sp>
      <p:sp>
        <p:nvSpPr>
          <p:cNvPr id="13" name="Google Shape;150;p16">
            <a:extLst>
              <a:ext uri="{FF2B5EF4-FFF2-40B4-BE49-F238E27FC236}">
                <a16:creationId xmlns:a16="http://schemas.microsoft.com/office/drawing/2014/main" id="{13DFF25F-E2D3-4D4B-B779-B09D010B0537}"/>
              </a:ext>
            </a:extLst>
          </p:cNvPr>
          <p:cNvSpPr/>
          <p:nvPr/>
        </p:nvSpPr>
        <p:spPr>
          <a:xfrm>
            <a:off x="2222810" y="299555"/>
            <a:ext cx="4698381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2"/>
              </a:solidFill>
            </a:endParaRPr>
          </a:p>
        </p:txBody>
      </p:sp>
      <p:sp>
        <p:nvSpPr>
          <p:cNvPr id="11" name="Google Shape;463;p41">
            <a:extLst>
              <a:ext uri="{FF2B5EF4-FFF2-40B4-BE49-F238E27FC236}">
                <a16:creationId xmlns:a16="http://schemas.microsoft.com/office/drawing/2014/main" id="{20D89F94-D048-480C-88F0-9225FC62A830}"/>
              </a:ext>
            </a:extLst>
          </p:cNvPr>
          <p:cNvSpPr txBox="1">
            <a:spLocks/>
          </p:cNvSpPr>
          <p:nvPr/>
        </p:nvSpPr>
        <p:spPr>
          <a:xfrm>
            <a:off x="2297152" y="330905"/>
            <a:ext cx="4549696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leway ExtraBold"/>
              <a:buNone/>
              <a:defRPr sz="2800" b="0" i="0" u="none" strike="noStrike" cap="none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>
                <a:solidFill>
                  <a:schemeClr val="accent2"/>
                </a:solidFill>
              </a:rPr>
              <a:t>Adding damping effect</a:t>
            </a:r>
          </a:p>
        </p:txBody>
      </p:sp>
      <p:pic>
        <p:nvPicPr>
          <p:cNvPr id="14" name="Picture 13" descr="Diagram, engineering drawing&#10;&#10;Description automatically generated">
            <a:extLst>
              <a:ext uri="{FF2B5EF4-FFF2-40B4-BE49-F238E27FC236}">
                <a16:creationId xmlns:a16="http://schemas.microsoft.com/office/drawing/2014/main" id="{A055D6B4-88D0-42CB-92A5-1D474BF8AE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5210" y="1774104"/>
            <a:ext cx="2834640" cy="2834640"/>
          </a:xfrm>
          <a:prstGeom prst="rect">
            <a:avLst/>
          </a:prstGeom>
        </p:spPr>
      </p:pic>
      <p:pic>
        <p:nvPicPr>
          <p:cNvPr id="15" name="Picture 14" descr="Chart&#10;&#10;Description automatically generated">
            <a:extLst>
              <a:ext uri="{FF2B5EF4-FFF2-40B4-BE49-F238E27FC236}">
                <a16:creationId xmlns:a16="http://schemas.microsoft.com/office/drawing/2014/main" id="{A5819E5E-BF74-489D-8082-F9EEBC9A421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228" r="23496"/>
          <a:stretch/>
        </p:blipFill>
        <p:spPr>
          <a:xfrm>
            <a:off x="5194136" y="1774104"/>
            <a:ext cx="2634397" cy="283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61735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9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54;p41">
            <a:extLst>
              <a:ext uri="{FF2B5EF4-FFF2-40B4-BE49-F238E27FC236}">
                <a16:creationId xmlns:a16="http://schemas.microsoft.com/office/drawing/2014/main" id="{007F3884-53A2-4889-8F2F-3CC8E48B27A3}"/>
              </a:ext>
            </a:extLst>
          </p:cNvPr>
          <p:cNvSpPr/>
          <p:nvPr/>
        </p:nvSpPr>
        <p:spPr>
          <a:xfrm>
            <a:off x="3889405" y="1085600"/>
            <a:ext cx="3782634" cy="3665973"/>
          </a:xfrm>
          <a:prstGeom prst="roundRect">
            <a:avLst>
              <a:gd name="adj" fmla="val 548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150;p16">
            <a:extLst>
              <a:ext uri="{FF2B5EF4-FFF2-40B4-BE49-F238E27FC236}">
                <a16:creationId xmlns:a16="http://schemas.microsoft.com/office/drawing/2014/main" id="{9B9F6147-EBCD-4D7F-B27A-6EA65059DEC7}"/>
              </a:ext>
            </a:extLst>
          </p:cNvPr>
          <p:cNvSpPr/>
          <p:nvPr/>
        </p:nvSpPr>
        <p:spPr>
          <a:xfrm>
            <a:off x="2222810" y="299555"/>
            <a:ext cx="4698381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2"/>
              </a:solidFill>
            </a:endParaRPr>
          </a:p>
        </p:txBody>
      </p:sp>
      <p:sp>
        <p:nvSpPr>
          <p:cNvPr id="8" name="Google Shape;463;p41">
            <a:extLst>
              <a:ext uri="{FF2B5EF4-FFF2-40B4-BE49-F238E27FC236}">
                <a16:creationId xmlns:a16="http://schemas.microsoft.com/office/drawing/2014/main" id="{08B0D719-E738-4461-9B01-8E23AA79C93E}"/>
              </a:ext>
            </a:extLst>
          </p:cNvPr>
          <p:cNvSpPr txBox="1">
            <a:spLocks/>
          </p:cNvSpPr>
          <p:nvPr/>
        </p:nvSpPr>
        <p:spPr>
          <a:xfrm>
            <a:off x="2297152" y="330905"/>
            <a:ext cx="4549696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leway ExtraBold"/>
              <a:buNone/>
              <a:defRPr sz="2800" b="0" i="0" u="none" strike="noStrike" cap="none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>
                <a:solidFill>
                  <a:schemeClr val="accent2"/>
                </a:solidFill>
              </a:rPr>
              <a:t>Adding damping effect</a:t>
            </a:r>
          </a:p>
        </p:txBody>
      </p:sp>
      <p:grpSp>
        <p:nvGrpSpPr>
          <p:cNvPr id="9" name="Google Shape;435;p40">
            <a:extLst>
              <a:ext uri="{FF2B5EF4-FFF2-40B4-BE49-F238E27FC236}">
                <a16:creationId xmlns:a16="http://schemas.microsoft.com/office/drawing/2014/main" id="{B2554A25-90A6-47C5-BF53-0458B82906FC}"/>
              </a:ext>
            </a:extLst>
          </p:cNvPr>
          <p:cNvGrpSpPr/>
          <p:nvPr/>
        </p:nvGrpSpPr>
        <p:grpSpPr>
          <a:xfrm>
            <a:off x="333709" y="1085600"/>
            <a:ext cx="2862973" cy="3570220"/>
            <a:chOff x="2352606" y="1495876"/>
            <a:chExt cx="4438800" cy="2596200"/>
          </a:xfrm>
        </p:grpSpPr>
        <p:sp>
          <p:nvSpPr>
            <p:cNvPr id="12" name="Google Shape;436;p40">
              <a:extLst>
                <a:ext uri="{FF2B5EF4-FFF2-40B4-BE49-F238E27FC236}">
                  <a16:creationId xmlns:a16="http://schemas.microsoft.com/office/drawing/2014/main" id="{766670A6-1DA2-442E-AF85-4421E0D2AA70}"/>
                </a:ext>
              </a:extLst>
            </p:cNvPr>
            <p:cNvSpPr/>
            <p:nvPr/>
          </p:nvSpPr>
          <p:spPr>
            <a:xfrm>
              <a:off x="2352606" y="1495876"/>
              <a:ext cx="4438800" cy="2596200"/>
            </a:xfrm>
            <a:prstGeom prst="roundRect">
              <a:avLst>
                <a:gd name="adj" fmla="val 712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" name="Google Shape;441;p40">
              <a:extLst>
                <a:ext uri="{FF2B5EF4-FFF2-40B4-BE49-F238E27FC236}">
                  <a16:creationId xmlns:a16="http://schemas.microsoft.com/office/drawing/2014/main" id="{71FC08EB-05D9-46EF-9D63-E19A748E0E79}"/>
                </a:ext>
              </a:extLst>
            </p:cNvPr>
            <p:cNvGrpSpPr/>
            <p:nvPr/>
          </p:nvGrpSpPr>
          <p:grpSpPr>
            <a:xfrm>
              <a:off x="6395569" y="3774607"/>
              <a:ext cx="395836" cy="317468"/>
              <a:chOff x="7773503" y="3987878"/>
              <a:chExt cx="395836" cy="317468"/>
            </a:xfrm>
          </p:grpSpPr>
          <p:sp>
            <p:nvSpPr>
              <p:cNvPr id="14" name="Google Shape;442;p40">
                <a:extLst>
                  <a:ext uri="{FF2B5EF4-FFF2-40B4-BE49-F238E27FC236}">
                    <a16:creationId xmlns:a16="http://schemas.microsoft.com/office/drawing/2014/main" id="{09C8AF53-4009-4532-85CF-AA5804040B20}"/>
                  </a:ext>
                </a:extLst>
              </p:cNvPr>
              <p:cNvSpPr/>
              <p:nvPr/>
            </p:nvSpPr>
            <p:spPr>
              <a:xfrm flipH="1">
                <a:off x="7780650" y="3993550"/>
                <a:ext cx="384000" cy="311700"/>
              </a:xfrm>
              <a:prstGeom prst="rtTriangl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443;p40">
                <a:extLst>
                  <a:ext uri="{FF2B5EF4-FFF2-40B4-BE49-F238E27FC236}">
                    <a16:creationId xmlns:a16="http://schemas.microsoft.com/office/drawing/2014/main" id="{F7A460E4-52CA-48E3-9E81-1B3599B3C4FF}"/>
                  </a:ext>
                </a:extLst>
              </p:cNvPr>
              <p:cNvSpPr/>
              <p:nvPr/>
            </p:nvSpPr>
            <p:spPr>
              <a:xfrm>
                <a:off x="7773503" y="3987878"/>
                <a:ext cx="395836" cy="317468"/>
              </a:xfrm>
              <a:custGeom>
                <a:avLst/>
                <a:gdLst/>
                <a:ahLst/>
                <a:cxnLst/>
                <a:rect l="l" t="t" r="r" b="b"/>
                <a:pathLst>
                  <a:path w="261278" h="209550" extrusionOk="0">
                    <a:moveTo>
                      <a:pt x="66406" y="0"/>
                    </a:moveTo>
                    <a:lnTo>
                      <a:pt x="64625" y="71"/>
                    </a:lnTo>
                    <a:lnTo>
                      <a:pt x="62915" y="143"/>
                    </a:lnTo>
                    <a:lnTo>
                      <a:pt x="61205" y="356"/>
                    </a:lnTo>
                    <a:lnTo>
                      <a:pt x="59495" y="499"/>
                    </a:lnTo>
                    <a:lnTo>
                      <a:pt x="57785" y="784"/>
                    </a:lnTo>
                    <a:lnTo>
                      <a:pt x="56146" y="1069"/>
                    </a:lnTo>
                    <a:lnTo>
                      <a:pt x="54436" y="1354"/>
                    </a:lnTo>
                    <a:lnTo>
                      <a:pt x="51158" y="2138"/>
                    </a:lnTo>
                    <a:lnTo>
                      <a:pt x="47952" y="3064"/>
                    </a:lnTo>
                    <a:lnTo>
                      <a:pt x="44746" y="4133"/>
                    </a:lnTo>
                    <a:lnTo>
                      <a:pt x="41682" y="5344"/>
                    </a:lnTo>
                    <a:lnTo>
                      <a:pt x="38689" y="6698"/>
                    </a:lnTo>
                    <a:lnTo>
                      <a:pt x="35697" y="8265"/>
                    </a:lnTo>
                    <a:lnTo>
                      <a:pt x="32847" y="9904"/>
                    </a:lnTo>
                    <a:lnTo>
                      <a:pt x="30068" y="11685"/>
                    </a:lnTo>
                    <a:lnTo>
                      <a:pt x="27432" y="13538"/>
                    </a:lnTo>
                    <a:lnTo>
                      <a:pt x="24867" y="15604"/>
                    </a:lnTo>
                    <a:lnTo>
                      <a:pt x="22373" y="17742"/>
                    </a:lnTo>
                    <a:lnTo>
                      <a:pt x="20022" y="20022"/>
                    </a:lnTo>
                    <a:lnTo>
                      <a:pt x="17742" y="22373"/>
                    </a:lnTo>
                    <a:lnTo>
                      <a:pt x="15604" y="24867"/>
                    </a:lnTo>
                    <a:lnTo>
                      <a:pt x="13538" y="27432"/>
                    </a:lnTo>
                    <a:lnTo>
                      <a:pt x="11685" y="30139"/>
                    </a:lnTo>
                    <a:lnTo>
                      <a:pt x="9904" y="32847"/>
                    </a:lnTo>
                    <a:lnTo>
                      <a:pt x="8194" y="35697"/>
                    </a:lnTo>
                    <a:lnTo>
                      <a:pt x="6698" y="38689"/>
                    </a:lnTo>
                    <a:lnTo>
                      <a:pt x="5344" y="41682"/>
                    </a:lnTo>
                    <a:lnTo>
                      <a:pt x="4133" y="44817"/>
                    </a:lnTo>
                    <a:lnTo>
                      <a:pt x="3064" y="47952"/>
                    </a:lnTo>
                    <a:lnTo>
                      <a:pt x="2138" y="51158"/>
                    </a:lnTo>
                    <a:lnTo>
                      <a:pt x="1354" y="54436"/>
                    </a:lnTo>
                    <a:lnTo>
                      <a:pt x="1069" y="56146"/>
                    </a:lnTo>
                    <a:lnTo>
                      <a:pt x="784" y="57785"/>
                    </a:lnTo>
                    <a:lnTo>
                      <a:pt x="499" y="59495"/>
                    </a:lnTo>
                    <a:lnTo>
                      <a:pt x="285" y="61205"/>
                    </a:lnTo>
                    <a:lnTo>
                      <a:pt x="143" y="62915"/>
                    </a:lnTo>
                    <a:lnTo>
                      <a:pt x="71" y="64696"/>
                    </a:lnTo>
                    <a:lnTo>
                      <a:pt x="0" y="66406"/>
                    </a:lnTo>
                    <a:lnTo>
                      <a:pt x="0" y="68187"/>
                    </a:lnTo>
                    <a:lnTo>
                      <a:pt x="0" y="209550"/>
                    </a:lnTo>
                    <a:lnTo>
                      <a:pt x="2612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6" name="Google Shape;496;p42">
            <a:extLst>
              <a:ext uri="{FF2B5EF4-FFF2-40B4-BE49-F238E27FC236}">
                <a16:creationId xmlns:a16="http://schemas.microsoft.com/office/drawing/2014/main" id="{6DC46431-064C-4DBF-BDA4-64559D2699CF}"/>
              </a:ext>
            </a:extLst>
          </p:cNvPr>
          <p:cNvSpPr txBox="1">
            <a:spLocks/>
          </p:cNvSpPr>
          <p:nvPr/>
        </p:nvSpPr>
        <p:spPr>
          <a:xfrm>
            <a:off x="647532" y="1870281"/>
            <a:ext cx="2103660" cy="218761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bg1"/>
                </a:solidFill>
                <a:latin typeface="Barlow" panose="00000500000000000000" pitchFamily="2" charset="0"/>
              </a:rPr>
              <a:t>Mercury is the closest planet to the Sun and the smallest one in the Solar System—it’s only a bit larger than the Moon</a:t>
            </a:r>
          </a:p>
        </p:txBody>
      </p:sp>
      <p:sp>
        <p:nvSpPr>
          <p:cNvPr id="17" name="Google Shape;492;p42">
            <a:extLst>
              <a:ext uri="{FF2B5EF4-FFF2-40B4-BE49-F238E27FC236}">
                <a16:creationId xmlns:a16="http://schemas.microsoft.com/office/drawing/2014/main" id="{0610E6F5-1CEC-4895-8EC6-47437AAFC31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3709" y="1687299"/>
            <a:ext cx="27426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Damping coefficients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8AF08406-0753-4D29-AF87-BFE0D61146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165" t="-1" r="26834" b="7644"/>
          <a:stretch/>
        </p:blipFill>
        <p:spPr>
          <a:xfrm>
            <a:off x="4060218" y="1199104"/>
            <a:ext cx="3441008" cy="3438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840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50;p16">
            <a:extLst>
              <a:ext uri="{FF2B5EF4-FFF2-40B4-BE49-F238E27FC236}">
                <a16:creationId xmlns:a16="http://schemas.microsoft.com/office/drawing/2014/main" id="{387B6668-8D34-4009-B77D-A0BFFEE7334F}"/>
              </a:ext>
            </a:extLst>
          </p:cNvPr>
          <p:cNvSpPr/>
          <p:nvPr/>
        </p:nvSpPr>
        <p:spPr>
          <a:xfrm>
            <a:off x="2381790" y="299555"/>
            <a:ext cx="4380420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2"/>
              </a:solidFill>
            </a:endParaRPr>
          </a:p>
        </p:txBody>
      </p:sp>
      <p:sp>
        <p:nvSpPr>
          <p:cNvPr id="6" name="Google Shape;463;p41">
            <a:extLst>
              <a:ext uri="{FF2B5EF4-FFF2-40B4-BE49-F238E27FC236}">
                <a16:creationId xmlns:a16="http://schemas.microsoft.com/office/drawing/2014/main" id="{BE29B54E-7676-4876-BF27-429818994C65}"/>
              </a:ext>
            </a:extLst>
          </p:cNvPr>
          <p:cNvSpPr txBox="1">
            <a:spLocks/>
          </p:cNvSpPr>
          <p:nvPr/>
        </p:nvSpPr>
        <p:spPr>
          <a:xfrm>
            <a:off x="2430780" y="330905"/>
            <a:ext cx="428244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leway ExtraBold"/>
              <a:buNone/>
              <a:defRPr sz="2800" b="0" i="0" u="none" strike="noStrike" cap="none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>
                <a:solidFill>
                  <a:schemeClr val="accent2"/>
                </a:solidFill>
              </a:rPr>
              <a:t>Conservation of energy</a:t>
            </a:r>
          </a:p>
        </p:txBody>
      </p:sp>
    </p:spTree>
    <p:extLst>
      <p:ext uri="{BB962C8B-B14F-4D97-AF65-F5344CB8AC3E}">
        <p14:creationId xmlns:p14="http://schemas.microsoft.com/office/powerpoint/2010/main" val="75547600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50;p16">
            <a:extLst>
              <a:ext uri="{FF2B5EF4-FFF2-40B4-BE49-F238E27FC236}">
                <a16:creationId xmlns:a16="http://schemas.microsoft.com/office/drawing/2014/main" id="{5C25A3B5-5FDC-4EDE-82D6-4F29FBEB7B2B}"/>
              </a:ext>
            </a:extLst>
          </p:cNvPr>
          <p:cNvSpPr/>
          <p:nvPr/>
        </p:nvSpPr>
        <p:spPr>
          <a:xfrm>
            <a:off x="1230630" y="299555"/>
            <a:ext cx="6682740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2"/>
              </a:solidFill>
            </a:endParaRPr>
          </a:p>
        </p:txBody>
      </p:sp>
      <p:sp>
        <p:nvSpPr>
          <p:cNvPr id="6" name="Google Shape;463;p41">
            <a:extLst>
              <a:ext uri="{FF2B5EF4-FFF2-40B4-BE49-F238E27FC236}">
                <a16:creationId xmlns:a16="http://schemas.microsoft.com/office/drawing/2014/main" id="{4AE5EDB2-DE9B-4180-BE4E-782BEC4FD11C}"/>
              </a:ext>
            </a:extLst>
          </p:cNvPr>
          <p:cNvSpPr txBox="1">
            <a:spLocks/>
          </p:cNvSpPr>
          <p:nvPr/>
        </p:nvSpPr>
        <p:spPr>
          <a:xfrm>
            <a:off x="1264633" y="330905"/>
            <a:ext cx="6614734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leway ExtraBold"/>
              <a:buNone/>
              <a:defRPr sz="2800" b="0" i="0" u="none" strike="noStrike" cap="none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>
                <a:solidFill>
                  <a:schemeClr val="accent2"/>
                </a:solidFill>
              </a:rPr>
              <a:t>Conservation of angular momentum</a:t>
            </a:r>
          </a:p>
        </p:txBody>
      </p:sp>
    </p:spTree>
    <p:extLst>
      <p:ext uri="{BB962C8B-B14F-4D97-AF65-F5344CB8AC3E}">
        <p14:creationId xmlns:p14="http://schemas.microsoft.com/office/powerpoint/2010/main" val="114164351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41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2"/>
                </a:solidFill>
              </a:rPr>
              <a:t>Optional part</a:t>
            </a:r>
            <a:endParaRPr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605292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50;p16">
            <a:extLst>
              <a:ext uri="{FF2B5EF4-FFF2-40B4-BE49-F238E27FC236}">
                <a16:creationId xmlns:a16="http://schemas.microsoft.com/office/drawing/2014/main" id="{174E9D71-C8CF-4DEA-9113-6BB6936C58C4}"/>
              </a:ext>
            </a:extLst>
          </p:cNvPr>
          <p:cNvSpPr/>
          <p:nvPr/>
        </p:nvSpPr>
        <p:spPr>
          <a:xfrm>
            <a:off x="2698850" y="299555"/>
            <a:ext cx="3746300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2"/>
              </a:solidFill>
            </a:endParaRPr>
          </a:p>
        </p:txBody>
      </p:sp>
      <p:sp>
        <p:nvSpPr>
          <p:cNvPr id="7" name="Google Shape;463;p41">
            <a:extLst>
              <a:ext uri="{FF2B5EF4-FFF2-40B4-BE49-F238E27FC236}">
                <a16:creationId xmlns:a16="http://schemas.microsoft.com/office/drawing/2014/main" id="{8757DD9C-D3CA-4A04-9AE5-3085A2877046}"/>
              </a:ext>
            </a:extLst>
          </p:cNvPr>
          <p:cNvSpPr txBox="1">
            <a:spLocks/>
          </p:cNvSpPr>
          <p:nvPr/>
        </p:nvSpPr>
        <p:spPr>
          <a:xfrm>
            <a:off x="2698850" y="330905"/>
            <a:ext cx="3746301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leway ExtraBold"/>
              <a:buNone/>
              <a:defRPr sz="2800" b="0" i="0" u="none" strike="noStrike" cap="none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>
                <a:solidFill>
                  <a:schemeClr val="accent2"/>
                </a:solidFill>
              </a:rPr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102539143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50;p16">
            <a:extLst>
              <a:ext uri="{FF2B5EF4-FFF2-40B4-BE49-F238E27FC236}">
                <a16:creationId xmlns:a16="http://schemas.microsoft.com/office/drawing/2014/main" id="{387B6668-8D34-4009-B77D-A0BFFEE7334F}"/>
              </a:ext>
            </a:extLst>
          </p:cNvPr>
          <p:cNvSpPr/>
          <p:nvPr/>
        </p:nvSpPr>
        <p:spPr>
          <a:xfrm>
            <a:off x="2381790" y="299555"/>
            <a:ext cx="4380420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2"/>
              </a:solidFill>
            </a:endParaRPr>
          </a:p>
        </p:txBody>
      </p:sp>
      <p:sp>
        <p:nvSpPr>
          <p:cNvPr id="6" name="Google Shape;463;p41">
            <a:extLst>
              <a:ext uri="{FF2B5EF4-FFF2-40B4-BE49-F238E27FC236}">
                <a16:creationId xmlns:a16="http://schemas.microsoft.com/office/drawing/2014/main" id="{BE29B54E-7676-4876-BF27-429818994C65}"/>
              </a:ext>
            </a:extLst>
          </p:cNvPr>
          <p:cNvSpPr txBox="1">
            <a:spLocks/>
          </p:cNvSpPr>
          <p:nvPr/>
        </p:nvSpPr>
        <p:spPr>
          <a:xfrm>
            <a:off x="2430780" y="330905"/>
            <a:ext cx="428244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leway ExtraBold"/>
              <a:buNone/>
              <a:defRPr sz="2800" b="0" i="0" u="none" strike="noStrike" cap="none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>
                <a:solidFill>
                  <a:schemeClr val="accent2"/>
                </a:solidFill>
              </a:rPr>
              <a:t>Work distribution</a:t>
            </a:r>
          </a:p>
        </p:txBody>
      </p:sp>
    </p:spTree>
    <p:extLst>
      <p:ext uri="{BB962C8B-B14F-4D97-AF65-F5344CB8AC3E}">
        <p14:creationId xmlns:p14="http://schemas.microsoft.com/office/powerpoint/2010/main" val="34684971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5" name="Google Shape;435;p40"/>
          <p:cNvGrpSpPr/>
          <p:nvPr/>
        </p:nvGrpSpPr>
        <p:grpSpPr>
          <a:xfrm>
            <a:off x="2352606" y="1495876"/>
            <a:ext cx="4438800" cy="2596200"/>
            <a:chOff x="2352606" y="1495876"/>
            <a:chExt cx="4438800" cy="2596200"/>
          </a:xfrm>
        </p:grpSpPr>
        <p:sp>
          <p:nvSpPr>
            <p:cNvPr id="436" name="Google Shape;436;p40"/>
            <p:cNvSpPr/>
            <p:nvPr/>
          </p:nvSpPr>
          <p:spPr>
            <a:xfrm>
              <a:off x="2352606" y="1495876"/>
              <a:ext cx="4438800" cy="2596200"/>
            </a:xfrm>
            <a:prstGeom prst="roundRect">
              <a:avLst>
                <a:gd name="adj" fmla="val 712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37" name="Google Shape;437;p40"/>
            <p:cNvGrpSpPr/>
            <p:nvPr/>
          </p:nvGrpSpPr>
          <p:grpSpPr>
            <a:xfrm>
              <a:off x="6210312" y="1648295"/>
              <a:ext cx="420286" cy="106769"/>
              <a:chOff x="2098350" y="467225"/>
              <a:chExt cx="817200" cy="207600"/>
            </a:xfrm>
          </p:grpSpPr>
          <p:sp>
            <p:nvSpPr>
              <p:cNvPr id="438" name="Google Shape;438;p40"/>
              <p:cNvSpPr/>
              <p:nvPr/>
            </p:nvSpPr>
            <p:spPr>
              <a:xfrm>
                <a:off x="2098350" y="467225"/>
                <a:ext cx="207600" cy="207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439;p40"/>
              <p:cNvSpPr/>
              <p:nvPr/>
            </p:nvSpPr>
            <p:spPr>
              <a:xfrm>
                <a:off x="2403150" y="467225"/>
                <a:ext cx="207600" cy="207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" name="Google Shape;440;p40"/>
              <p:cNvSpPr/>
              <p:nvPr/>
            </p:nvSpPr>
            <p:spPr>
              <a:xfrm>
                <a:off x="2707950" y="467225"/>
                <a:ext cx="207600" cy="207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41" name="Google Shape;441;p40"/>
            <p:cNvGrpSpPr/>
            <p:nvPr/>
          </p:nvGrpSpPr>
          <p:grpSpPr>
            <a:xfrm>
              <a:off x="6395569" y="3774607"/>
              <a:ext cx="395836" cy="317468"/>
              <a:chOff x="7773503" y="3987878"/>
              <a:chExt cx="395836" cy="317468"/>
            </a:xfrm>
          </p:grpSpPr>
          <p:sp>
            <p:nvSpPr>
              <p:cNvPr id="442" name="Google Shape;442;p40"/>
              <p:cNvSpPr/>
              <p:nvPr/>
            </p:nvSpPr>
            <p:spPr>
              <a:xfrm flipH="1">
                <a:off x="7780650" y="3993550"/>
                <a:ext cx="384000" cy="311700"/>
              </a:xfrm>
              <a:prstGeom prst="rtTriangl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" name="Google Shape;443;p40"/>
              <p:cNvSpPr/>
              <p:nvPr/>
            </p:nvSpPr>
            <p:spPr>
              <a:xfrm>
                <a:off x="7773503" y="3987878"/>
                <a:ext cx="395836" cy="317468"/>
              </a:xfrm>
              <a:custGeom>
                <a:avLst/>
                <a:gdLst/>
                <a:ahLst/>
                <a:cxnLst/>
                <a:rect l="l" t="t" r="r" b="b"/>
                <a:pathLst>
                  <a:path w="261278" h="209550" extrusionOk="0">
                    <a:moveTo>
                      <a:pt x="66406" y="0"/>
                    </a:moveTo>
                    <a:lnTo>
                      <a:pt x="64625" y="71"/>
                    </a:lnTo>
                    <a:lnTo>
                      <a:pt x="62915" y="143"/>
                    </a:lnTo>
                    <a:lnTo>
                      <a:pt x="61205" y="356"/>
                    </a:lnTo>
                    <a:lnTo>
                      <a:pt x="59495" y="499"/>
                    </a:lnTo>
                    <a:lnTo>
                      <a:pt x="57785" y="784"/>
                    </a:lnTo>
                    <a:lnTo>
                      <a:pt x="56146" y="1069"/>
                    </a:lnTo>
                    <a:lnTo>
                      <a:pt x="54436" y="1354"/>
                    </a:lnTo>
                    <a:lnTo>
                      <a:pt x="51158" y="2138"/>
                    </a:lnTo>
                    <a:lnTo>
                      <a:pt x="47952" y="3064"/>
                    </a:lnTo>
                    <a:lnTo>
                      <a:pt x="44746" y="4133"/>
                    </a:lnTo>
                    <a:lnTo>
                      <a:pt x="41682" y="5344"/>
                    </a:lnTo>
                    <a:lnTo>
                      <a:pt x="38689" y="6698"/>
                    </a:lnTo>
                    <a:lnTo>
                      <a:pt x="35697" y="8265"/>
                    </a:lnTo>
                    <a:lnTo>
                      <a:pt x="32847" y="9904"/>
                    </a:lnTo>
                    <a:lnTo>
                      <a:pt x="30068" y="11685"/>
                    </a:lnTo>
                    <a:lnTo>
                      <a:pt x="27432" y="13538"/>
                    </a:lnTo>
                    <a:lnTo>
                      <a:pt x="24867" y="15604"/>
                    </a:lnTo>
                    <a:lnTo>
                      <a:pt x="22373" y="17742"/>
                    </a:lnTo>
                    <a:lnTo>
                      <a:pt x="20022" y="20022"/>
                    </a:lnTo>
                    <a:lnTo>
                      <a:pt x="17742" y="22373"/>
                    </a:lnTo>
                    <a:lnTo>
                      <a:pt x="15604" y="24867"/>
                    </a:lnTo>
                    <a:lnTo>
                      <a:pt x="13538" y="27432"/>
                    </a:lnTo>
                    <a:lnTo>
                      <a:pt x="11685" y="30139"/>
                    </a:lnTo>
                    <a:lnTo>
                      <a:pt x="9904" y="32847"/>
                    </a:lnTo>
                    <a:lnTo>
                      <a:pt x="8194" y="35697"/>
                    </a:lnTo>
                    <a:lnTo>
                      <a:pt x="6698" y="38689"/>
                    </a:lnTo>
                    <a:lnTo>
                      <a:pt x="5344" y="41682"/>
                    </a:lnTo>
                    <a:lnTo>
                      <a:pt x="4133" y="44817"/>
                    </a:lnTo>
                    <a:lnTo>
                      <a:pt x="3064" y="47952"/>
                    </a:lnTo>
                    <a:lnTo>
                      <a:pt x="2138" y="51158"/>
                    </a:lnTo>
                    <a:lnTo>
                      <a:pt x="1354" y="54436"/>
                    </a:lnTo>
                    <a:lnTo>
                      <a:pt x="1069" y="56146"/>
                    </a:lnTo>
                    <a:lnTo>
                      <a:pt x="784" y="57785"/>
                    </a:lnTo>
                    <a:lnTo>
                      <a:pt x="499" y="59495"/>
                    </a:lnTo>
                    <a:lnTo>
                      <a:pt x="285" y="61205"/>
                    </a:lnTo>
                    <a:lnTo>
                      <a:pt x="143" y="62915"/>
                    </a:lnTo>
                    <a:lnTo>
                      <a:pt x="71" y="64696"/>
                    </a:lnTo>
                    <a:lnTo>
                      <a:pt x="0" y="66406"/>
                    </a:lnTo>
                    <a:lnTo>
                      <a:pt x="0" y="68187"/>
                    </a:lnTo>
                    <a:lnTo>
                      <a:pt x="0" y="209550"/>
                    </a:lnTo>
                    <a:lnTo>
                      <a:pt x="2612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44" name="Google Shape;444;p40"/>
          <p:cNvSpPr/>
          <p:nvPr/>
        </p:nvSpPr>
        <p:spPr>
          <a:xfrm>
            <a:off x="4114799" y="1051424"/>
            <a:ext cx="914400" cy="914400"/>
          </a:xfrm>
          <a:prstGeom prst="roundRect">
            <a:avLst>
              <a:gd name="adj" fmla="val 16667"/>
            </a:avLst>
          </a:prstGeom>
          <a:solidFill>
            <a:schemeClr val="bg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sp>
        <p:nvSpPr>
          <p:cNvPr id="445" name="Google Shape;445;p40"/>
          <p:cNvSpPr/>
          <p:nvPr/>
        </p:nvSpPr>
        <p:spPr>
          <a:xfrm>
            <a:off x="2517300" y="2962884"/>
            <a:ext cx="4109400" cy="519900"/>
          </a:xfrm>
          <a:prstGeom prst="roundRect">
            <a:avLst>
              <a:gd name="adj" fmla="val 50000"/>
            </a:avLst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" name="Google Shape;446;p40"/>
          <p:cNvSpPr txBox="1">
            <a:spLocks noGrp="1"/>
          </p:cNvSpPr>
          <p:nvPr>
            <p:ph type="title"/>
          </p:nvPr>
        </p:nvSpPr>
        <p:spPr>
          <a:xfrm>
            <a:off x="2038200" y="2069573"/>
            <a:ext cx="5067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/>
                </a:solidFill>
              </a:rPr>
              <a:t>Theory</a:t>
            </a:r>
          </a:p>
        </p:txBody>
      </p:sp>
      <p:sp>
        <p:nvSpPr>
          <p:cNvPr id="447" name="Google Shape;447;p40"/>
          <p:cNvSpPr txBox="1">
            <a:spLocks noGrp="1"/>
          </p:cNvSpPr>
          <p:nvPr>
            <p:ph type="title" idx="2"/>
          </p:nvPr>
        </p:nvSpPr>
        <p:spPr>
          <a:xfrm>
            <a:off x="4114800" y="1326526"/>
            <a:ext cx="914400" cy="41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</a:t>
            </a:r>
            <a:endParaRPr dirty="0"/>
          </a:p>
        </p:txBody>
      </p:sp>
      <p:sp>
        <p:nvSpPr>
          <p:cNvPr id="448" name="Google Shape;448;p40"/>
          <p:cNvSpPr txBox="1">
            <a:spLocks noGrp="1"/>
          </p:cNvSpPr>
          <p:nvPr>
            <p:ph type="subTitle" idx="1"/>
          </p:nvPr>
        </p:nvSpPr>
        <p:spPr>
          <a:xfrm>
            <a:off x="2542200" y="3039984"/>
            <a:ext cx="40596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Runge-</a:t>
            </a:r>
            <a:r>
              <a:rPr lang="en-US" dirty="0" err="1"/>
              <a:t>Kutta</a:t>
            </a:r>
            <a:r>
              <a:rPr lang="en-US" dirty="0"/>
              <a:t> method (RK4)</a:t>
            </a:r>
          </a:p>
        </p:txBody>
      </p:sp>
    </p:spTree>
    <p:extLst>
      <p:ext uri="{BB962C8B-B14F-4D97-AF65-F5344CB8AC3E}">
        <p14:creationId xmlns:p14="http://schemas.microsoft.com/office/powerpoint/2010/main" val="40904495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454;p41">
            <a:extLst>
              <a:ext uri="{FF2B5EF4-FFF2-40B4-BE49-F238E27FC236}">
                <a16:creationId xmlns:a16="http://schemas.microsoft.com/office/drawing/2014/main" id="{86483EFC-E689-4973-8330-0C58514AE65E}"/>
              </a:ext>
            </a:extLst>
          </p:cNvPr>
          <p:cNvSpPr/>
          <p:nvPr/>
        </p:nvSpPr>
        <p:spPr>
          <a:xfrm>
            <a:off x="7650480" y="1258410"/>
            <a:ext cx="1298448" cy="3303336"/>
          </a:xfrm>
          <a:prstGeom prst="roundRect">
            <a:avLst>
              <a:gd name="adj" fmla="val 7128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454;p41">
            <a:extLst>
              <a:ext uri="{FF2B5EF4-FFF2-40B4-BE49-F238E27FC236}">
                <a16:creationId xmlns:a16="http://schemas.microsoft.com/office/drawing/2014/main" id="{9A87B6C4-DEE7-476E-BA3F-0DDA93588EE4}"/>
              </a:ext>
            </a:extLst>
          </p:cNvPr>
          <p:cNvSpPr/>
          <p:nvPr/>
        </p:nvSpPr>
        <p:spPr>
          <a:xfrm>
            <a:off x="4967670" y="1494834"/>
            <a:ext cx="2975417" cy="2800518"/>
          </a:xfrm>
          <a:prstGeom prst="roundRect">
            <a:avLst>
              <a:gd name="adj" fmla="val 7128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150;p16">
            <a:extLst>
              <a:ext uri="{FF2B5EF4-FFF2-40B4-BE49-F238E27FC236}">
                <a16:creationId xmlns:a16="http://schemas.microsoft.com/office/drawing/2014/main" id="{3497EE20-340F-4A1E-8893-230F834F2482}"/>
              </a:ext>
            </a:extLst>
          </p:cNvPr>
          <p:cNvSpPr/>
          <p:nvPr/>
        </p:nvSpPr>
        <p:spPr>
          <a:xfrm>
            <a:off x="1973580" y="299555"/>
            <a:ext cx="5196840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63" name="Google Shape;463;p41"/>
          <p:cNvSpPr txBox="1">
            <a:spLocks noGrp="1"/>
          </p:cNvSpPr>
          <p:nvPr>
            <p:ph type="title"/>
          </p:nvPr>
        </p:nvSpPr>
        <p:spPr>
          <a:xfrm>
            <a:off x="1973580" y="330905"/>
            <a:ext cx="519684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2"/>
                </a:solidFill>
              </a:rPr>
              <a:t>Runge-Kutta method (RK4)</a:t>
            </a:r>
            <a:endParaRPr dirty="0">
              <a:solidFill>
                <a:schemeClr val="accent2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389EA6-97F2-4A46-A3A0-32610B0565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6690" y="1633294"/>
            <a:ext cx="2523598" cy="2523598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C16C172-21D5-4B53-A1FF-8B45BDAC18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1499" y="1317179"/>
            <a:ext cx="1134725" cy="1529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A976C03-678E-42A4-B3D9-B9540B170F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1499" y="2846789"/>
            <a:ext cx="1134725" cy="1645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oogle Shape;435;p40">
            <a:extLst>
              <a:ext uri="{FF2B5EF4-FFF2-40B4-BE49-F238E27FC236}">
                <a16:creationId xmlns:a16="http://schemas.microsoft.com/office/drawing/2014/main" id="{EDC57231-2856-4CEB-8FC7-57FC9B1BC4D7}"/>
              </a:ext>
            </a:extLst>
          </p:cNvPr>
          <p:cNvGrpSpPr/>
          <p:nvPr/>
        </p:nvGrpSpPr>
        <p:grpSpPr>
          <a:xfrm>
            <a:off x="333709" y="1258410"/>
            <a:ext cx="4487049" cy="3397410"/>
            <a:chOff x="2352606" y="1495876"/>
            <a:chExt cx="4438800" cy="2596200"/>
          </a:xfrm>
        </p:grpSpPr>
        <p:sp>
          <p:nvSpPr>
            <p:cNvPr id="8" name="Google Shape;436;p40">
              <a:extLst>
                <a:ext uri="{FF2B5EF4-FFF2-40B4-BE49-F238E27FC236}">
                  <a16:creationId xmlns:a16="http://schemas.microsoft.com/office/drawing/2014/main" id="{2F1FC547-A208-4A41-9EA6-DD1FF3EE9417}"/>
                </a:ext>
              </a:extLst>
            </p:cNvPr>
            <p:cNvSpPr/>
            <p:nvPr/>
          </p:nvSpPr>
          <p:spPr>
            <a:xfrm>
              <a:off x="2352606" y="1495876"/>
              <a:ext cx="4438800" cy="2596200"/>
            </a:xfrm>
            <a:prstGeom prst="roundRect">
              <a:avLst>
                <a:gd name="adj" fmla="val 712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" name="Google Shape;441;p40">
              <a:extLst>
                <a:ext uri="{FF2B5EF4-FFF2-40B4-BE49-F238E27FC236}">
                  <a16:creationId xmlns:a16="http://schemas.microsoft.com/office/drawing/2014/main" id="{FD4F22EC-788D-4D71-9058-5DAFD0466FD7}"/>
                </a:ext>
              </a:extLst>
            </p:cNvPr>
            <p:cNvGrpSpPr/>
            <p:nvPr/>
          </p:nvGrpSpPr>
          <p:grpSpPr>
            <a:xfrm>
              <a:off x="6395569" y="3774607"/>
              <a:ext cx="395836" cy="317468"/>
              <a:chOff x="7773503" y="3987878"/>
              <a:chExt cx="395836" cy="317468"/>
            </a:xfrm>
          </p:grpSpPr>
          <p:sp>
            <p:nvSpPr>
              <p:cNvPr id="10" name="Google Shape;442;p40">
                <a:extLst>
                  <a:ext uri="{FF2B5EF4-FFF2-40B4-BE49-F238E27FC236}">
                    <a16:creationId xmlns:a16="http://schemas.microsoft.com/office/drawing/2014/main" id="{3A436CDC-C152-47F4-B1D5-B3CE68598203}"/>
                  </a:ext>
                </a:extLst>
              </p:cNvPr>
              <p:cNvSpPr/>
              <p:nvPr/>
            </p:nvSpPr>
            <p:spPr>
              <a:xfrm flipH="1">
                <a:off x="7780650" y="3993550"/>
                <a:ext cx="384000" cy="311700"/>
              </a:xfrm>
              <a:prstGeom prst="rtTriangl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443;p40">
                <a:extLst>
                  <a:ext uri="{FF2B5EF4-FFF2-40B4-BE49-F238E27FC236}">
                    <a16:creationId xmlns:a16="http://schemas.microsoft.com/office/drawing/2014/main" id="{A7C75CA3-4E3D-48D4-8C20-265A032627C4}"/>
                  </a:ext>
                </a:extLst>
              </p:cNvPr>
              <p:cNvSpPr/>
              <p:nvPr/>
            </p:nvSpPr>
            <p:spPr>
              <a:xfrm>
                <a:off x="7773503" y="3987878"/>
                <a:ext cx="395836" cy="317468"/>
              </a:xfrm>
              <a:custGeom>
                <a:avLst/>
                <a:gdLst/>
                <a:ahLst/>
                <a:cxnLst/>
                <a:rect l="l" t="t" r="r" b="b"/>
                <a:pathLst>
                  <a:path w="261278" h="209550" extrusionOk="0">
                    <a:moveTo>
                      <a:pt x="66406" y="0"/>
                    </a:moveTo>
                    <a:lnTo>
                      <a:pt x="64625" y="71"/>
                    </a:lnTo>
                    <a:lnTo>
                      <a:pt x="62915" y="143"/>
                    </a:lnTo>
                    <a:lnTo>
                      <a:pt x="61205" y="356"/>
                    </a:lnTo>
                    <a:lnTo>
                      <a:pt x="59495" y="499"/>
                    </a:lnTo>
                    <a:lnTo>
                      <a:pt x="57785" y="784"/>
                    </a:lnTo>
                    <a:lnTo>
                      <a:pt x="56146" y="1069"/>
                    </a:lnTo>
                    <a:lnTo>
                      <a:pt x="54436" y="1354"/>
                    </a:lnTo>
                    <a:lnTo>
                      <a:pt x="51158" y="2138"/>
                    </a:lnTo>
                    <a:lnTo>
                      <a:pt x="47952" y="3064"/>
                    </a:lnTo>
                    <a:lnTo>
                      <a:pt x="44746" y="4133"/>
                    </a:lnTo>
                    <a:lnTo>
                      <a:pt x="41682" y="5344"/>
                    </a:lnTo>
                    <a:lnTo>
                      <a:pt x="38689" y="6698"/>
                    </a:lnTo>
                    <a:lnTo>
                      <a:pt x="35697" y="8265"/>
                    </a:lnTo>
                    <a:lnTo>
                      <a:pt x="32847" y="9904"/>
                    </a:lnTo>
                    <a:lnTo>
                      <a:pt x="30068" y="11685"/>
                    </a:lnTo>
                    <a:lnTo>
                      <a:pt x="27432" y="13538"/>
                    </a:lnTo>
                    <a:lnTo>
                      <a:pt x="24867" y="15604"/>
                    </a:lnTo>
                    <a:lnTo>
                      <a:pt x="22373" y="17742"/>
                    </a:lnTo>
                    <a:lnTo>
                      <a:pt x="20022" y="20022"/>
                    </a:lnTo>
                    <a:lnTo>
                      <a:pt x="17742" y="22373"/>
                    </a:lnTo>
                    <a:lnTo>
                      <a:pt x="15604" y="24867"/>
                    </a:lnTo>
                    <a:lnTo>
                      <a:pt x="13538" y="27432"/>
                    </a:lnTo>
                    <a:lnTo>
                      <a:pt x="11685" y="30139"/>
                    </a:lnTo>
                    <a:lnTo>
                      <a:pt x="9904" y="32847"/>
                    </a:lnTo>
                    <a:lnTo>
                      <a:pt x="8194" y="35697"/>
                    </a:lnTo>
                    <a:lnTo>
                      <a:pt x="6698" y="38689"/>
                    </a:lnTo>
                    <a:lnTo>
                      <a:pt x="5344" y="41682"/>
                    </a:lnTo>
                    <a:lnTo>
                      <a:pt x="4133" y="44817"/>
                    </a:lnTo>
                    <a:lnTo>
                      <a:pt x="3064" y="47952"/>
                    </a:lnTo>
                    <a:lnTo>
                      <a:pt x="2138" y="51158"/>
                    </a:lnTo>
                    <a:lnTo>
                      <a:pt x="1354" y="54436"/>
                    </a:lnTo>
                    <a:lnTo>
                      <a:pt x="1069" y="56146"/>
                    </a:lnTo>
                    <a:lnTo>
                      <a:pt x="784" y="57785"/>
                    </a:lnTo>
                    <a:lnTo>
                      <a:pt x="499" y="59495"/>
                    </a:lnTo>
                    <a:lnTo>
                      <a:pt x="285" y="61205"/>
                    </a:lnTo>
                    <a:lnTo>
                      <a:pt x="143" y="62915"/>
                    </a:lnTo>
                    <a:lnTo>
                      <a:pt x="71" y="64696"/>
                    </a:lnTo>
                    <a:lnTo>
                      <a:pt x="0" y="66406"/>
                    </a:lnTo>
                    <a:lnTo>
                      <a:pt x="0" y="68187"/>
                    </a:lnTo>
                    <a:lnTo>
                      <a:pt x="0" y="209550"/>
                    </a:lnTo>
                    <a:lnTo>
                      <a:pt x="2612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Google Shape;496;p42">
                <a:extLst>
                  <a:ext uri="{FF2B5EF4-FFF2-40B4-BE49-F238E27FC236}">
                    <a16:creationId xmlns:a16="http://schemas.microsoft.com/office/drawing/2014/main" id="{BC091A05-E9AE-4FC6-B199-D50B477DE2B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03674" y="1608610"/>
                <a:ext cx="3547119" cy="2697011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r>
                  <a:rPr lang="en-US" dirty="0">
                    <a:solidFill>
                      <a:schemeClr val="bg1"/>
                    </a:solidFill>
                    <a:latin typeface="Barlow" panose="00000500000000000000" pitchFamily="2" charset="0"/>
                  </a:rPr>
                  <a:t>A family of numerical methods developed by Carl Runge &amp; Wilhelm Kutta around 1900.</a:t>
                </a:r>
              </a:p>
              <a:p>
                <a:endParaRPr lang="en-US" dirty="0">
                  <a:solidFill>
                    <a:schemeClr val="bg1"/>
                  </a:solidFill>
                  <a:latin typeface="Barlow" panose="00000500000000000000" pitchFamily="2" charset="0"/>
                </a:endParaRPr>
              </a:p>
              <a:p>
                <a:r>
                  <a:rPr lang="en-US" dirty="0">
                    <a:solidFill>
                      <a:schemeClr val="bg1"/>
                    </a:solidFill>
                    <a:latin typeface="Barlow" panose="00000500000000000000" pitchFamily="2" charset="0"/>
                  </a:rPr>
                  <a:t>RK4 scheme is an explicit method that has a truncation error of </a:t>
                </a:r>
                <a14:m>
                  <m:oMath xmlns:m="http://schemas.openxmlformats.org/officeDocument/2006/math">
                    <m:r>
                      <a:rPr lang="en-GB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GB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GB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GB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5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Barlow" panose="00000500000000000000" pitchFamily="2" charset="0"/>
                  </a:rPr>
                  <a:t>, very accurate for simulations.</a:t>
                </a:r>
              </a:p>
              <a:p>
                <a:endParaRPr lang="en-US" dirty="0">
                  <a:solidFill>
                    <a:schemeClr val="bg1"/>
                  </a:solidFill>
                  <a:latin typeface="Barlow" panose="00000500000000000000" pitchFamily="2" charset="0"/>
                </a:endParaRPr>
              </a:p>
              <a:p>
                <a:r>
                  <a:rPr lang="en-US" dirty="0">
                    <a:solidFill>
                      <a:schemeClr val="bg1"/>
                    </a:solidFill>
                    <a:latin typeface="Barlow" panose="00000500000000000000" pitchFamily="2" charset="0"/>
                  </a:rPr>
                  <a:t>Preserves time reversal symmetry, leading to more accurate simulation of physical systems.</a:t>
                </a:r>
              </a:p>
            </p:txBody>
          </p:sp>
        </mc:Choice>
        <mc:Fallback>
          <p:sp>
            <p:nvSpPr>
              <p:cNvPr id="12" name="Google Shape;496;p42">
                <a:extLst>
                  <a:ext uri="{FF2B5EF4-FFF2-40B4-BE49-F238E27FC236}">
                    <a16:creationId xmlns:a16="http://schemas.microsoft.com/office/drawing/2014/main" id="{BC091A05-E9AE-4FC6-B199-D50B477DE2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674" y="1608610"/>
                <a:ext cx="3547119" cy="2697011"/>
              </a:xfrm>
              <a:prstGeom prst="rect">
                <a:avLst/>
              </a:prstGeom>
              <a:blipFill>
                <a:blip r:embed="rId6"/>
                <a:stretch>
                  <a:fillRect l="-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5514972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5" name="Google Shape;435;p40"/>
          <p:cNvGrpSpPr/>
          <p:nvPr/>
        </p:nvGrpSpPr>
        <p:grpSpPr>
          <a:xfrm>
            <a:off x="2352606" y="1495876"/>
            <a:ext cx="4438800" cy="2596200"/>
            <a:chOff x="2352606" y="1495876"/>
            <a:chExt cx="4438800" cy="2596200"/>
          </a:xfrm>
        </p:grpSpPr>
        <p:sp>
          <p:nvSpPr>
            <p:cNvPr id="436" name="Google Shape;436;p40"/>
            <p:cNvSpPr/>
            <p:nvPr/>
          </p:nvSpPr>
          <p:spPr>
            <a:xfrm>
              <a:off x="2352606" y="1495876"/>
              <a:ext cx="4438800" cy="2596200"/>
            </a:xfrm>
            <a:prstGeom prst="roundRect">
              <a:avLst>
                <a:gd name="adj" fmla="val 712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37" name="Google Shape;437;p40"/>
            <p:cNvGrpSpPr/>
            <p:nvPr/>
          </p:nvGrpSpPr>
          <p:grpSpPr>
            <a:xfrm>
              <a:off x="6210312" y="1648295"/>
              <a:ext cx="420286" cy="106769"/>
              <a:chOff x="2098350" y="467225"/>
              <a:chExt cx="817200" cy="207600"/>
            </a:xfrm>
          </p:grpSpPr>
          <p:sp>
            <p:nvSpPr>
              <p:cNvPr id="438" name="Google Shape;438;p40"/>
              <p:cNvSpPr/>
              <p:nvPr/>
            </p:nvSpPr>
            <p:spPr>
              <a:xfrm>
                <a:off x="2098350" y="467225"/>
                <a:ext cx="207600" cy="207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439;p40"/>
              <p:cNvSpPr/>
              <p:nvPr/>
            </p:nvSpPr>
            <p:spPr>
              <a:xfrm>
                <a:off x="2403150" y="467225"/>
                <a:ext cx="207600" cy="207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" name="Google Shape;440;p40"/>
              <p:cNvSpPr/>
              <p:nvPr/>
            </p:nvSpPr>
            <p:spPr>
              <a:xfrm>
                <a:off x="2707950" y="467225"/>
                <a:ext cx="207600" cy="207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41" name="Google Shape;441;p40"/>
            <p:cNvGrpSpPr/>
            <p:nvPr/>
          </p:nvGrpSpPr>
          <p:grpSpPr>
            <a:xfrm>
              <a:off x="6395569" y="3774607"/>
              <a:ext cx="395836" cy="317468"/>
              <a:chOff x="7773503" y="3987878"/>
              <a:chExt cx="395836" cy="317468"/>
            </a:xfrm>
          </p:grpSpPr>
          <p:sp>
            <p:nvSpPr>
              <p:cNvPr id="442" name="Google Shape;442;p40"/>
              <p:cNvSpPr/>
              <p:nvPr/>
            </p:nvSpPr>
            <p:spPr>
              <a:xfrm flipH="1">
                <a:off x="7780650" y="3993550"/>
                <a:ext cx="384000" cy="311700"/>
              </a:xfrm>
              <a:prstGeom prst="rtTriangl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" name="Google Shape;443;p40"/>
              <p:cNvSpPr/>
              <p:nvPr/>
            </p:nvSpPr>
            <p:spPr>
              <a:xfrm>
                <a:off x="7773503" y="3987878"/>
                <a:ext cx="395836" cy="317468"/>
              </a:xfrm>
              <a:custGeom>
                <a:avLst/>
                <a:gdLst/>
                <a:ahLst/>
                <a:cxnLst/>
                <a:rect l="l" t="t" r="r" b="b"/>
                <a:pathLst>
                  <a:path w="261278" h="209550" extrusionOk="0">
                    <a:moveTo>
                      <a:pt x="66406" y="0"/>
                    </a:moveTo>
                    <a:lnTo>
                      <a:pt x="64625" y="71"/>
                    </a:lnTo>
                    <a:lnTo>
                      <a:pt x="62915" y="143"/>
                    </a:lnTo>
                    <a:lnTo>
                      <a:pt x="61205" y="356"/>
                    </a:lnTo>
                    <a:lnTo>
                      <a:pt x="59495" y="499"/>
                    </a:lnTo>
                    <a:lnTo>
                      <a:pt x="57785" y="784"/>
                    </a:lnTo>
                    <a:lnTo>
                      <a:pt x="56146" y="1069"/>
                    </a:lnTo>
                    <a:lnTo>
                      <a:pt x="54436" y="1354"/>
                    </a:lnTo>
                    <a:lnTo>
                      <a:pt x="51158" y="2138"/>
                    </a:lnTo>
                    <a:lnTo>
                      <a:pt x="47952" y="3064"/>
                    </a:lnTo>
                    <a:lnTo>
                      <a:pt x="44746" y="4133"/>
                    </a:lnTo>
                    <a:lnTo>
                      <a:pt x="41682" y="5344"/>
                    </a:lnTo>
                    <a:lnTo>
                      <a:pt x="38689" y="6698"/>
                    </a:lnTo>
                    <a:lnTo>
                      <a:pt x="35697" y="8265"/>
                    </a:lnTo>
                    <a:lnTo>
                      <a:pt x="32847" y="9904"/>
                    </a:lnTo>
                    <a:lnTo>
                      <a:pt x="30068" y="11685"/>
                    </a:lnTo>
                    <a:lnTo>
                      <a:pt x="27432" y="13538"/>
                    </a:lnTo>
                    <a:lnTo>
                      <a:pt x="24867" y="15604"/>
                    </a:lnTo>
                    <a:lnTo>
                      <a:pt x="22373" y="17742"/>
                    </a:lnTo>
                    <a:lnTo>
                      <a:pt x="20022" y="20022"/>
                    </a:lnTo>
                    <a:lnTo>
                      <a:pt x="17742" y="22373"/>
                    </a:lnTo>
                    <a:lnTo>
                      <a:pt x="15604" y="24867"/>
                    </a:lnTo>
                    <a:lnTo>
                      <a:pt x="13538" y="27432"/>
                    </a:lnTo>
                    <a:lnTo>
                      <a:pt x="11685" y="30139"/>
                    </a:lnTo>
                    <a:lnTo>
                      <a:pt x="9904" y="32847"/>
                    </a:lnTo>
                    <a:lnTo>
                      <a:pt x="8194" y="35697"/>
                    </a:lnTo>
                    <a:lnTo>
                      <a:pt x="6698" y="38689"/>
                    </a:lnTo>
                    <a:lnTo>
                      <a:pt x="5344" y="41682"/>
                    </a:lnTo>
                    <a:lnTo>
                      <a:pt x="4133" y="44817"/>
                    </a:lnTo>
                    <a:lnTo>
                      <a:pt x="3064" y="47952"/>
                    </a:lnTo>
                    <a:lnTo>
                      <a:pt x="2138" y="51158"/>
                    </a:lnTo>
                    <a:lnTo>
                      <a:pt x="1354" y="54436"/>
                    </a:lnTo>
                    <a:lnTo>
                      <a:pt x="1069" y="56146"/>
                    </a:lnTo>
                    <a:lnTo>
                      <a:pt x="784" y="57785"/>
                    </a:lnTo>
                    <a:lnTo>
                      <a:pt x="499" y="59495"/>
                    </a:lnTo>
                    <a:lnTo>
                      <a:pt x="285" y="61205"/>
                    </a:lnTo>
                    <a:lnTo>
                      <a:pt x="143" y="62915"/>
                    </a:lnTo>
                    <a:lnTo>
                      <a:pt x="71" y="64696"/>
                    </a:lnTo>
                    <a:lnTo>
                      <a:pt x="0" y="66406"/>
                    </a:lnTo>
                    <a:lnTo>
                      <a:pt x="0" y="68187"/>
                    </a:lnTo>
                    <a:lnTo>
                      <a:pt x="0" y="209550"/>
                    </a:lnTo>
                    <a:lnTo>
                      <a:pt x="2612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44" name="Google Shape;444;p40"/>
          <p:cNvSpPr/>
          <p:nvPr/>
        </p:nvSpPr>
        <p:spPr>
          <a:xfrm>
            <a:off x="4114799" y="1051424"/>
            <a:ext cx="914400" cy="914400"/>
          </a:xfrm>
          <a:prstGeom prst="roundRect">
            <a:avLst>
              <a:gd name="adj" fmla="val 16667"/>
            </a:avLst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sp>
        <p:nvSpPr>
          <p:cNvPr id="445" name="Google Shape;445;p40"/>
          <p:cNvSpPr/>
          <p:nvPr/>
        </p:nvSpPr>
        <p:spPr>
          <a:xfrm>
            <a:off x="2517300" y="2962884"/>
            <a:ext cx="4109400" cy="519900"/>
          </a:xfrm>
          <a:prstGeom prst="roundRect">
            <a:avLst>
              <a:gd name="adj" fmla="val 50000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" name="Google Shape;446;p40"/>
          <p:cNvSpPr txBox="1">
            <a:spLocks noGrp="1"/>
          </p:cNvSpPr>
          <p:nvPr>
            <p:ph type="title"/>
          </p:nvPr>
        </p:nvSpPr>
        <p:spPr>
          <a:xfrm>
            <a:off x="2038200" y="2069573"/>
            <a:ext cx="5067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/>
                </a:solidFill>
              </a:rPr>
              <a:t>Part I</a:t>
            </a:r>
          </a:p>
        </p:txBody>
      </p:sp>
      <p:sp>
        <p:nvSpPr>
          <p:cNvPr id="447" name="Google Shape;447;p40"/>
          <p:cNvSpPr txBox="1">
            <a:spLocks noGrp="1"/>
          </p:cNvSpPr>
          <p:nvPr>
            <p:ph type="title" idx="2"/>
          </p:nvPr>
        </p:nvSpPr>
        <p:spPr>
          <a:xfrm>
            <a:off x="4114800" y="1326526"/>
            <a:ext cx="914400" cy="41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3</a:t>
            </a:r>
            <a:endParaRPr dirty="0"/>
          </a:p>
        </p:txBody>
      </p:sp>
      <p:sp>
        <p:nvSpPr>
          <p:cNvPr id="448" name="Google Shape;448;p40"/>
          <p:cNvSpPr txBox="1">
            <a:spLocks noGrp="1"/>
          </p:cNvSpPr>
          <p:nvPr>
            <p:ph type="subTitle" idx="1"/>
          </p:nvPr>
        </p:nvSpPr>
        <p:spPr>
          <a:xfrm>
            <a:off x="2542200" y="3039984"/>
            <a:ext cx="40596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Constrained motion in 1D</a:t>
            </a:r>
          </a:p>
        </p:txBody>
      </p:sp>
    </p:spTree>
    <p:extLst>
      <p:ext uri="{BB962C8B-B14F-4D97-AF65-F5344CB8AC3E}">
        <p14:creationId xmlns:p14="http://schemas.microsoft.com/office/powerpoint/2010/main" val="36151490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454;p41">
            <a:extLst>
              <a:ext uri="{FF2B5EF4-FFF2-40B4-BE49-F238E27FC236}">
                <a16:creationId xmlns:a16="http://schemas.microsoft.com/office/drawing/2014/main" id="{087574B3-BFCF-490C-8DAD-B88BBCBED4E7}"/>
              </a:ext>
            </a:extLst>
          </p:cNvPr>
          <p:cNvSpPr/>
          <p:nvPr/>
        </p:nvSpPr>
        <p:spPr>
          <a:xfrm>
            <a:off x="3318841" y="1583473"/>
            <a:ext cx="2772937" cy="2772936"/>
          </a:xfrm>
          <a:prstGeom prst="roundRect">
            <a:avLst>
              <a:gd name="adj" fmla="val 7128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454;p41">
            <a:extLst>
              <a:ext uri="{FF2B5EF4-FFF2-40B4-BE49-F238E27FC236}">
                <a16:creationId xmlns:a16="http://schemas.microsoft.com/office/drawing/2014/main" id="{5B561959-946C-4004-96A3-7EE857B99A86}"/>
              </a:ext>
            </a:extLst>
          </p:cNvPr>
          <p:cNvSpPr/>
          <p:nvPr/>
        </p:nvSpPr>
        <p:spPr>
          <a:xfrm>
            <a:off x="6215773" y="1583473"/>
            <a:ext cx="2772937" cy="2772936"/>
          </a:xfrm>
          <a:prstGeom prst="roundRect">
            <a:avLst>
              <a:gd name="adj" fmla="val 7128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96933497-B86C-4BDB-A286-28AA48C1F6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146" r="24390"/>
          <a:stretch/>
        </p:blipFill>
        <p:spPr>
          <a:xfrm>
            <a:off x="6331158" y="1697600"/>
            <a:ext cx="2553354" cy="2532429"/>
          </a:xfrm>
          <a:prstGeom prst="rect">
            <a:avLst/>
          </a:prstGeom>
        </p:spPr>
      </p:pic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7DBAB701-011D-4568-BFD9-32DA6B8A66F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309" r="24139"/>
          <a:stretch/>
        </p:blipFill>
        <p:spPr>
          <a:xfrm>
            <a:off x="3434226" y="1704324"/>
            <a:ext cx="2553353" cy="2528090"/>
          </a:xfrm>
          <a:prstGeom prst="rect">
            <a:avLst/>
          </a:prstGeom>
        </p:spPr>
      </p:pic>
      <p:sp>
        <p:nvSpPr>
          <p:cNvPr id="8" name="Google Shape;150;p16">
            <a:extLst>
              <a:ext uri="{FF2B5EF4-FFF2-40B4-BE49-F238E27FC236}">
                <a16:creationId xmlns:a16="http://schemas.microsoft.com/office/drawing/2014/main" id="{729FD53C-C084-4E6B-B362-A6F882633C6A}"/>
              </a:ext>
            </a:extLst>
          </p:cNvPr>
          <p:cNvSpPr/>
          <p:nvPr/>
        </p:nvSpPr>
        <p:spPr>
          <a:xfrm>
            <a:off x="754566" y="299555"/>
            <a:ext cx="7634868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2"/>
              </a:solidFill>
            </a:endParaRPr>
          </a:p>
        </p:txBody>
      </p:sp>
      <p:sp>
        <p:nvSpPr>
          <p:cNvPr id="10" name="Google Shape;463;p41">
            <a:extLst>
              <a:ext uri="{FF2B5EF4-FFF2-40B4-BE49-F238E27FC236}">
                <a16:creationId xmlns:a16="http://schemas.microsoft.com/office/drawing/2014/main" id="{3A13DE3D-485E-4D72-BCE2-286A690F1095}"/>
              </a:ext>
            </a:extLst>
          </p:cNvPr>
          <p:cNvSpPr txBox="1">
            <a:spLocks/>
          </p:cNvSpPr>
          <p:nvPr/>
        </p:nvSpPr>
        <p:spPr>
          <a:xfrm>
            <a:off x="754567" y="330905"/>
            <a:ext cx="7634867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leway ExtraBold"/>
              <a:buNone/>
              <a:defRPr sz="2800" b="0" i="0" u="none" strike="noStrike" cap="none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>
                <a:solidFill>
                  <a:schemeClr val="accent2"/>
                </a:solidFill>
              </a:rPr>
              <a:t>Oscillatory motion and equilibrium points</a:t>
            </a:r>
          </a:p>
        </p:txBody>
      </p:sp>
      <p:grpSp>
        <p:nvGrpSpPr>
          <p:cNvPr id="13" name="Google Shape;435;p40">
            <a:extLst>
              <a:ext uri="{FF2B5EF4-FFF2-40B4-BE49-F238E27FC236}">
                <a16:creationId xmlns:a16="http://schemas.microsoft.com/office/drawing/2014/main" id="{02F34E4C-52F6-4992-9C24-55A65DD52A8C}"/>
              </a:ext>
            </a:extLst>
          </p:cNvPr>
          <p:cNvGrpSpPr/>
          <p:nvPr/>
        </p:nvGrpSpPr>
        <p:grpSpPr>
          <a:xfrm>
            <a:off x="155290" y="1273279"/>
            <a:ext cx="2743247" cy="3397410"/>
            <a:chOff x="2352606" y="1495876"/>
            <a:chExt cx="4438800" cy="2596200"/>
          </a:xfrm>
        </p:grpSpPr>
        <p:sp>
          <p:nvSpPr>
            <p:cNvPr id="14" name="Google Shape;436;p40">
              <a:extLst>
                <a:ext uri="{FF2B5EF4-FFF2-40B4-BE49-F238E27FC236}">
                  <a16:creationId xmlns:a16="http://schemas.microsoft.com/office/drawing/2014/main" id="{527AAC87-5B4C-48A8-BB88-BC23B13E56CC}"/>
                </a:ext>
              </a:extLst>
            </p:cNvPr>
            <p:cNvSpPr/>
            <p:nvPr/>
          </p:nvSpPr>
          <p:spPr>
            <a:xfrm>
              <a:off x="2352606" y="1495876"/>
              <a:ext cx="4438800" cy="2596200"/>
            </a:xfrm>
            <a:prstGeom prst="roundRect">
              <a:avLst>
                <a:gd name="adj" fmla="val 712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" name="Google Shape;441;p40">
              <a:extLst>
                <a:ext uri="{FF2B5EF4-FFF2-40B4-BE49-F238E27FC236}">
                  <a16:creationId xmlns:a16="http://schemas.microsoft.com/office/drawing/2014/main" id="{F707C704-FE85-4021-B72A-68350BB5CB16}"/>
                </a:ext>
              </a:extLst>
            </p:cNvPr>
            <p:cNvGrpSpPr/>
            <p:nvPr/>
          </p:nvGrpSpPr>
          <p:grpSpPr>
            <a:xfrm>
              <a:off x="6395569" y="3774607"/>
              <a:ext cx="395836" cy="317468"/>
              <a:chOff x="7773503" y="3987878"/>
              <a:chExt cx="395836" cy="317468"/>
            </a:xfrm>
          </p:grpSpPr>
          <p:sp>
            <p:nvSpPr>
              <p:cNvPr id="16" name="Google Shape;442;p40">
                <a:extLst>
                  <a:ext uri="{FF2B5EF4-FFF2-40B4-BE49-F238E27FC236}">
                    <a16:creationId xmlns:a16="http://schemas.microsoft.com/office/drawing/2014/main" id="{1696747D-8C1D-4940-9B4F-961C333E7F0C}"/>
                  </a:ext>
                </a:extLst>
              </p:cNvPr>
              <p:cNvSpPr/>
              <p:nvPr/>
            </p:nvSpPr>
            <p:spPr>
              <a:xfrm flipH="1">
                <a:off x="7780650" y="3993550"/>
                <a:ext cx="384000" cy="311700"/>
              </a:xfrm>
              <a:prstGeom prst="rtTriangl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443;p40">
                <a:extLst>
                  <a:ext uri="{FF2B5EF4-FFF2-40B4-BE49-F238E27FC236}">
                    <a16:creationId xmlns:a16="http://schemas.microsoft.com/office/drawing/2014/main" id="{A5B54946-72EF-4F9F-AD09-C2CB32B719DF}"/>
                  </a:ext>
                </a:extLst>
              </p:cNvPr>
              <p:cNvSpPr/>
              <p:nvPr/>
            </p:nvSpPr>
            <p:spPr>
              <a:xfrm>
                <a:off x="7773503" y="3987878"/>
                <a:ext cx="395836" cy="317468"/>
              </a:xfrm>
              <a:custGeom>
                <a:avLst/>
                <a:gdLst/>
                <a:ahLst/>
                <a:cxnLst/>
                <a:rect l="l" t="t" r="r" b="b"/>
                <a:pathLst>
                  <a:path w="261278" h="209550" extrusionOk="0">
                    <a:moveTo>
                      <a:pt x="66406" y="0"/>
                    </a:moveTo>
                    <a:lnTo>
                      <a:pt x="64625" y="71"/>
                    </a:lnTo>
                    <a:lnTo>
                      <a:pt x="62915" y="143"/>
                    </a:lnTo>
                    <a:lnTo>
                      <a:pt x="61205" y="356"/>
                    </a:lnTo>
                    <a:lnTo>
                      <a:pt x="59495" y="499"/>
                    </a:lnTo>
                    <a:lnTo>
                      <a:pt x="57785" y="784"/>
                    </a:lnTo>
                    <a:lnTo>
                      <a:pt x="56146" y="1069"/>
                    </a:lnTo>
                    <a:lnTo>
                      <a:pt x="54436" y="1354"/>
                    </a:lnTo>
                    <a:lnTo>
                      <a:pt x="51158" y="2138"/>
                    </a:lnTo>
                    <a:lnTo>
                      <a:pt x="47952" y="3064"/>
                    </a:lnTo>
                    <a:lnTo>
                      <a:pt x="44746" y="4133"/>
                    </a:lnTo>
                    <a:lnTo>
                      <a:pt x="41682" y="5344"/>
                    </a:lnTo>
                    <a:lnTo>
                      <a:pt x="38689" y="6698"/>
                    </a:lnTo>
                    <a:lnTo>
                      <a:pt x="35697" y="8265"/>
                    </a:lnTo>
                    <a:lnTo>
                      <a:pt x="32847" y="9904"/>
                    </a:lnTo>
                    <a:lnTo>
                      <a:pt x="30068" y="11685"/>
                    </a:lnTo>
                    <a:lnTo>
                      <a:pt x="27432" y="13538"/>
                    </a:lnTo>
                    <a:lnTo>
                      <a:pt x="24867" y="15604"/>
                    </a:lnTo>
                    <a:lnTo>
                      <a:pt x="22373" y="17742"/>
                    </a:lnTo>
                    <a:lnTo>
                      <a:pt x="20022" y="20022"/>
                    </a:lnTo>
                    <a:lnTo>
                      <a:pt x="17742" y="22373"/>
                    </a:lnTo>
                    <a:lnTo>
                      <a:pt x="15604" y="24867"/>
                    </a:lnTo>
                    <a:lnTo>
                      <a:pt x="13538" y="27432"/>
                    </a:lnTo>
                    <a:lnTo>
                      <a:pt x="11685" y="30139"/>
                    </a:lnTo>
                    <a:lnTo>
                      <a:pt x="9904" y="32847"/>
                    </a:lnTo>
                    <a:lnTo>
                      <a:pt x="8194" y="35697"/>
                    </a:lnTo>
                    <a:lnTo>
                      <a:pt x="6698" y="38689"/>
                    </a:lnTo>
                    <a:lnTo>
                      <a:pt x="5344" y="41682"/>
                    </a:lnTo>
                    <a:lnTo>
                      <a:pt x="4133" y="44817"/>
                    </a:lnTo>
                    <a:lnTo>
                      <a:pt x="3064" y="47952"/>
                    </a:lnTo>
                    <a:lnTo>
                      <a:pt x="2138" y="51158"/>
                    </a:lnTo>
                    <a:lnTo>
                      <a:pt x="1354" y="54436"/>
                    </a:lnTo>
                    <a:lnTo>
                      <a:pt x="1069" y="56146"/>
                    </a:lnTo>
                    <a:lnTo>
                      <a:pt x="784" y="57785"/>
                    </a:lnTo>
                    <a:lnTo>
                      <a:pt x="499" y="59495"/>
                    </a:lnTo>
                    <a:lnTo>
                      <a:pt x="285" y="61205"/>
                    </a:lnTo>
                    <a:lnTo>
                      <a:pt x="143" y="62915"/>
                    </a:lnTo>
                    <a:lnTo>
                      <a:pt x="71" y="64696"/>
                    </a:lnTo>
                    <a:lnTo>
                      <a:pt x="0" y="66406"/>
                    </a:lnTo>
                    <a:lnTo>
                      <a:pt x="0" y="68187"/>
                    </a:lnTo>
                    <a:lnTo>
                      <a:pt x="0" y="209550"/>
                    </a:lnTo>
                    <a:lnTo>
                      <a:pt x="2612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Google Shape;496;p42">
                <a:extLst>
                  <a:ext uri="{FF2B5EF4-FFF2-40B4-BE49-F238E27FC236}">
                    <a16:creationId xmlns:a16="http://schemas.microsoft.com/office/drawing/2014/main" id="{E8654905-CBF4-4E67-B0F5-FCBF92D0201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06093" y="1304629"/>
                <a:ext cx="2441639" cy="3198619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endParaRPr lang="en-US" dirty="0">
                  <a:solidFill>
                    <a:schemeClr val="bg1"/>
                  </a:solidFill>
                  <a:latin typeface="Barlow" panose="00000500000000000000" pitchFamily="2" charset="0"/>
                </a:endParaRPr>
              </a:p>
              <a:p>
                <a:endParaRPr lang="en-US" dirty="0">
                  <a:solidFill>
                    <a:schemeClr val="bg1"/>
                  </a:solidFill>
                  <a:latin typeface="Barlow" panose="00000500000000000000" pitchFamily="2" charset="0"/>
                </a:endParaRPr>
              </a:p>
              <a:p>
                <a:r>
                  <a:rPr lang="en-US" dirty="0">
                    <a:solidFill>
                      <a:schemeClr val="bg1"/>
                    </a:solidFill>
                    <a:latin typeface="Barlow" panose="00000500000000000000" pitchFamily="2" charset="0"/>
                  </a:rPr>
                  <a:t>The motion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GB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Barlow" panose="00000500000000000000" pitchFamily="2" charset="0"/>
                  </a:rPr>
                  <a:t> is oscillatory for all initial conditions allowed by the system.</a:t>
                </a:r>
              </a:p>
              <a:p>
                <a:endParaRPr lang="en-US" dirty="0">
                  <a:solidFill>
                    <a:schemeClr val="bg1"/>
                  </a:solidFill>
                  <a:latin typeface="Barlow" panose="00000500000000000000" pitchFamily="2" charset="0"/>
                </a:endParaRPr>
              </a:p>
              <a:p>
                <a:r>
                  <a:rPr lang="en-US" dirty="0">
                    <a:solidFill>
                      <a:schemeClr val="bg1"/>
                    </a:solidFill>
                    <a:latin typeface="Barlow" panose="00000500000000000000" pitchFamily="2" charset="0"/>
                  </a:rPr>
                  <a:t>The phase portraits form a closed shape, indicating periodic motion.</a:t>
                </a:r>
              </a:p>
              <a:p>
                <a:endParaRPr lang="en-US" dirty="0">
                  <a:solidFill>
                    <a:schemeClr val="bg1"/>
                  </a:solidFill>
                  <a:latin typeface="Barlow" panose="00000500000000000000" pitchFamily="2" charset="0"/>
                </a:endParaRPr>
              </a:p>
              <a:p>
                <a:r>
                  <a:rPr lang="en-US" dirty="0">
                    <a:solidFill>
                      <a:schemeClr val="bg1"/>
                    </a:solidFill>
                    <a:latin typeface="Barlow" panose="00000500000000000000" pitchFamily="2" charset="0"/>
                  </a:rPr>
                  <a:t>Equilibrium point is at: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0,−</m:t>
                        </m:r>
                        <m:f>
                          <m:fPr>
                            <m:ctrlPr>
                              <a:rPr lang="en-GB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ℓ</m:t>
                            </m:r>
                          </m:num>
                          <m:den>
                            <m:r>
                              <a:rPr lang="en-GB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Barlow" panose="00000500000000000000" pitchFamily="2" charset="0"/>
                  </a:rPr>
                  <a:t> 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θ</m:t>
                    </m:r>
                    <m:r>
                      <a:rPr lang="en-GB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>
                  <a:solidFill>
                    <a:schemeClr val="bg1"/>
                  </a:solidFill>
                  <a:latin typeface="Barlow" panose="00000500000000000000" pitchFamily="2" charset="0"/>
                </a:endParaRPr>
              </a:p>
            </p:txBody>
          </p:sp>
        </mc:Choice>
        <mc:Fallback>
          <p:sp>
            <p:nvSpPr>
              <p:cNvPr id="20" name="Google Shape;496;p42">
                <a:extLst>
                  <a:ext uri="{FF2B5EF4-FFF2-40B4-BE49-F238E27FC236}">
                    <a16:creationId xmlns:a16="http://schemas.microsoft.com/office/drawing/2014/main" id="{E8654905-CBF4-4E67-B0F5-FCBF92D020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093" y="1304629"/>
                <a:ext cx="2441639" cy="3198619"/>
              </a:xfrm>
              <a:prstGeom prst="rect">
                <a:avLst/>
              </a:prstGeom>
              <a:blipFill>
                <a:blip r:embed="rId5"/>
                <a:stretch>
                  <a:fillRect l="-7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Google Shape;492;p42">
                <a:extLst>
                  <a:ext uri="{FF2B5EF4-FFF2-40B4-BE49-F238E27FC236}">
                    <a16:creationId xmlns:a16="http://schemas.microsoft.com/office/drawing/2014/main" id="{2A475F96-3403-4F8F-9F44-534BB892E92F}"/>
                  </a:ext>
                </a:extLst>
              </p:cNvPr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155612" y="1466595"/>
                <a:ext cx="2742600" cy="3657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dirty="0">
                    <a:solidFill>
                      <a:schemeClr val="bg1"/>
                    </a:solidFill>
                  </a:rPr>
                  <a:t>Curve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GB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21" name="Google Shape;492;p42">
                <a:extLst>
                  <a:ext uri="{FF2B5EF4-FFF2-40B4-BE49-F238E27FC236}">
                    <a16:creationId xmlns:a16="http://schemas.microsoft.com/office/drawing/2014/main" id="{2A475F96-3403-4F8F-9F44-534BB892E92F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55612" y="1466595"/>
                <a:ext cx="2742600" cy="365700"/>
              </a:xfrm>
              <a:prstGeom prst="rect">
                <a:avLst/>
              </a:prstGeom>
              <a:blipFill>
                <a:blip r:embed="rId6"/>
                <a:stretch>
                  <a:fillRect t="-38333" b="-6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3990331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454;p41">
            <a:extLst>
              <a:ext uri="{FF2B5EF4-FFF2-40B4-BE49-F238E27FC236}">
                <a16:creationId xmlns:a16="http://schemas.microsoft.com/office/drawing/2014/main" id="{087574B3-BFCF-490C-8DAD-B88BBCBED4E7}"/>
              </a:ext>
            </a:extLst>
          </p:cNvPr>
          <p:cNvSpPr/>
          <p:nvPr/>
        </p:nvSpPr>
        <p:spPr>
          <a:xfrm>
            <a:off x="3318841" y="1583473"/>
            <a:ext cx="2772937" cy="2772936"/>
          </a:xfrm>
          <a:prstGeom prst="roundRect">
            <a:avLst>
              <a:gd name="adj" fmla="val 7128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454;p41">
            <a:extLst>
              <a:ext uri="{FF2B5EF4-FFF2-40B4-BE49-F238E27FC236}">
                <a16:creationId xmlns:a16="http://schemas.microsoft.com/office/drawing/2014/main" id="{5B561959-946C-4004-96A3-7EE857B99A86}"/>
              </a:ext>
            </a:extLst>
          </p:cNvPr>
          <p:cNvSpPr/>
          <p:nvPr/>
        </p:nvSpPr>
        <p:spPr>
          <a:xfrm>
            <a:off x="6215773" y="1583473"/>
            <a:ext cx="2772937" cy="2772936"/>
          </a:xfrm>
          <a:prstGeom prst="roundRect">
            <a:avLst>
              <a:gd name="adj" fmla="val 7128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150;p16">
            <a:extLst>
              <a:ext uri="{FF2B5EF4-FFF2-40B4-BE49-F238E27FC236}">
                <a16:creationId xmlns:a16="http://schemas.microsoft.com/office/drawing/2014/main" id="{729FD53C-C084-4E6B-B362-A6F882633C6A}"/>
              </a:ext>
            </a:extLst>
          </p:cNvPr>
          <p:cNvSpPr/>
          <p:nvPr/>
        </p:nvSpPr>
        <p:spPr>
          <a:xfrm>
            <a:off x="754566" y="299555"/>
            <a:ext cx="7634868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2"/>
              </a:solidFill>
            </a:endParaRPr>
          </a:p>
        </p:txBody>
      </p:sp>
      <p:sp>
        <p:nvSpPr>
          <p:cNvPr id="10" name="Google Shape;463;p41">
            <a:extLst>
              <a:ext uri="{FF2B5EF4-FFF2-40B4-BE49-F238E27FC236}">
                <a16:creationId xmlns:a16="http://schemas.microsoft.com/office/drawing/2014/main" id="{3A13DE3D-485E-4D72-BCE2-286A690F1095}"/>
              </a:ext>
            </a:extLst>
          </p:cNvPr>
          <p:cNvSpPr txBox="1">
            <a:spLocks/>
          </p:cNvSpPr>
          <p:nvPr/>
        </p:nvSpPr>
        <p:spPr>
          <a:xfrm>
            <a:off x="754567" y="330905"/>
            <a:ext cx="7634867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leway ExtraBold"/>
              <a:buNone/>
              <a:defRPr sz="2800" b="0" i="0" u="none" strike="noStrike" cap="none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>
                <a:solidFill>
                  <a:schemeClr val="accent2"/>
                </a:solidFill>
              </a:rPr>
              <a:t>Oscillatory motion and equilibrium points</a:t>
            </a:r>
          </a:p>
        </p:txBody>
      </p:sp>
      <p:grpSp>
        <p:nvGrpSpPr>
          <p:cNvPr id="13" name="Google Shape;435;p40">
            <a:extLst>
              <a:ext uri="{FF2B5EF4-FFF2-40B4-BE49-F238E27FC236}">
                <a16:creationId xmlns:a16="http://schemas.microsoft.com/office/drawing/2014/main" id="{02F34E4C-52F6-4992-9C24-55A65DD52A8C}"/>
              </a:ext>
            </a:extLst>
          </p:cNvPr>
          <p:cNvGrpSpPr/>
          <p:nvPr/>
        </p:nvGrpSpPr>
        <p:grpSpPr>
          <a:xfrm>
            <a:off x="155290" y="1273279"/>
            <a:ext cx="2743247" cy="3397410"/>
            <a:chOff x="2352606" y="1495876"/>
            <a:chExt cx="4438800" cy="2596200"/>
          </a:xfrm>
        </p:grpSpPr>
        <p:sp>
          <p:nvSpPr>
            <p:cNvPr id="14" name="Google Shape;436;p40">
              <a:extLst>
                <a:ext uri="{FF2B5EF4-FFF2-40B4-BE49-F238E27FC236}">
                  <a16:creationId xmlns:a16="http://schemas.microsoft.com/office/drawing/2014/main" id="{527AAC87-5B4C-48A8-BB88-BC23B13E56CC}"/>
                </a:ext>
              </a:extLst>
            </p:cNvPr>
            <p:cNvSpPr/>
            <p:nvPr/>
          </p:nvSpPr>
          <p:spPr>
            <a:xfrm>
              <a:off x="2352606" y="1495876"/>
              <a:ext cx="4438800" cy="2596200"/>
            </a:xfrm>
            <a:prstGeom prst="roundRect">
              <a:avLst>
                <a:gd name="adj" fmla="val 712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" name="Google Shape;441;p40">
              <a:extLst>
                <a:ext uri="{FF2B5EF4-FFF2-40B4-BE49-F238E27FC236}">
                  <a16:creationId xmlns:a16="http://schemas.microsoft.com/office/drawing/2014/main" id="{F707C704-FE85-4021-B72A-68350BB5CB16}"/>
                </a:ext>
              </a:extLst>
            </p:cNvPr>
            <p:cNvGrpSpPr/>
            <p:nvPr/>
          </p:nvGrpSpPr>
          <p:grpSpPr>
            <a:xfrm>
              <a:off x="6395569" y="3774607"/>
              <a:ext cx="395836" cy="317468"/>
              <a:chOff x="7773503" y="3987878"/>
              <a:chExt cx="395836" cy="317468"/>
            </a:xfrm>
          </p:grpSpPr>
          <p:sp>
            <p:nvSpPr>
              <p:cNvPr id="16" name="Google Shape;442;p40">
                <a:extLst>
                  <a:ext uri="{FF2B5EF4-FFF2-40B4-BE49-F238E27FC236}">
                    <a16:creationId xmlns:a16="http://schemas.microsoft.com/office/drawing/2014/main" id="{1696747D-8C1D-4940-9B4F-961C333E7F0C}"/>
                  </a:ext>
                </a:extLst>
              </p:cNvPr>
              <p:cNvSpPr/>
              <p:nvPr/>
            </p:nvSpPr>
            <p:spPr>
              <a:xfrm flipH="1">
                <a:off x="7780650" y="3993550"/>
                <a:ext cx="384000" cy="311700"/>
              </a:xfrm>
              <a:prstGeom prst="rtTriangl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443;p40">
                <a:extLst>
                  <a:ext uri="{FF2B5EF4-FFF2-40B4-BE49-F238E27FC236}">
                    <a16:creationId xmlns:a16="http://schemas.microsoft.com/office/drawing/2014/main" id="{A5B54946-72EF-4F9F-AD09-C2CB32B719DF}"/>
                  </a:ext>
                </a:extLst>
              </p:cNvPr>
              <p:cNvSpPr/>
              <p:nvPr/>
            </p:nvSpPr>
            <p:spPr>
              <a:xfrm>
                <a:off x="7773503" y="3987878"/>
                <a:ext cx="395836" cy="317468"/>
              </a:xfrm>
              <a:custGeom>
                <a:avLst/>
                <a:gdLst/>
                <a:ahLst/>
                <a:cxnLst/>
                <a:rect l="l" t="t" r="r" b="b"/>
                <a:pathLst>
                  <a:path w="261278" h="209550" extrusionOk="0">
                    <a:moveTo>
                      <a:pt x="66406" y="0"/>
                    </a:moveTo>
                    <a:lnTo>
                      <a:pt x="64625" y="71"/>
                    </a:lnTo>
                    <a:lnTo>
                      <a:pt x="62915" y="143"/>
                    </a:lnTo>
                    <a:lnTo>
                      <a:pt x="61205" y="356"/>
                    </a:lnTo>
                    <a:lnTo>
                      <a:pt x="59495" y="499"/>
                    </a:lnTo>
                    <a:lnTo>
                      <a:pt x="57785" y="784"/>
                    </a:lnTo>
                    <a:lnTo>
                      <a:pt x="56146" y="1069"/>
                    </a:lnTo>
                    <a:lnTo>
                      <a:pt x="54436" y="1354"/>
                    </a:lnTo>
                    <a:lnTo>
                      <a:pt x="51158" y="2138"/>
                    </a:lnTo>
                    <a:lnTo>
                      <a:pt x="47952" y="3064"/>
                    </a:lnTo>
                    <a:lnTo>
                      <a:pt x="44746" y="4133"/>
                    </a:lnTo>
                    <a:lnTo>
                      <a:pt x="41682" y="5344"/>
                    </a:lnTo>
                    <a:lnTo>
                      <a:pt x="38689" y="6698"/>
                    </a:lnTo>
                    <a:lnTo>
                      <a:pt x="35697" y="8265"/>
                    </a:lnTo>
                    <a:lnTo>
                      <a:pt x="32847" y="9904"/>
                    </a:lnTo>
                    <a:lnTo>
                      <a:pt x="30068" y="11685"/>
                    </a:lnTo>
                    <a:lnTo>
                      <a:pt x="27432" y="13538"/>
                    </a:lnTo>
                    <a:lnTo>
                      <a:pt x="24867" y="15604"/>
                    </a:lnTo>
                    <a:lnTo>
                      <a:pt x="22373" y="17742"/>
                    </a:lnTo>
                    <a:lnTo>
                      <a:pt x="20022" y="20022"/>
                    </a:lnTo>
                    <a:lnTo>
                      <a:pt x="17742" y="22373"/>
                    </a:lnTo>
                    <a:lnTo>
                      <a:pt x="15604" y="24867"/>
                    </a:lnTo>
                    <a:lnTo>
                      <a:pt x="13538" y="27432"/>
                    </a:lnTo>
                    <a:lnTo>
                      <a:pt x="11685" y="30139"/>
                    </a:lnTo>
                    <a:lnTo>
                      <a:pt x="9904" y="32847"/>
                    </a:lnTo>
                    <a:lnTo>
                      <a:pt x="8194" y="35697"/>
                    </a:lnTo>
                    <a:lnTo>
                      <a:pt x="6698" y="38689"/>
                    </a:lnTo>
                    <a:lnTo>
                      <a:pt x="5344" y="41682"/>
                    </a:lnTo>
                    <a:lnTo>
                      <a:pt x="4133" y="44817"/>
                    </a:lnTo>
                    <a:lnTo>
                      <a:pt x="3064" y="47952"/>
                    </a:lnTo>
                    <a:lnTo>
                      <a:pt x="2138" y="51158"/>
                    </a:lnTo>
                    <a:lnTo>
                      <a:pt x="1354" y="54436"/>
                    </a:lnTo>
                    <a:lnTo>
                      <a:pt x="1069" y="56146"/>
                    </a:lnTo>
                    <a:lnTo>
                      <a:pt x="784" y="57785"/>
                    </a:lnTo>
                    <a:lnTo>
                      <a:pt x="499" y="59495"/>
                    </a:lnTo>
                    <a:lnTo>
                      <a:pt x="285" y="61205"/>
                    </a:lnTo>
                    <a:lnTo>
                      <a:pt x="143" y="62915"/>
                    </a:lnTo>
                    <a:lnTo>
                      <a:pt x="71" y="64696"/>
                    </a:lnTo>
                    <a:lnTo>
                      <a:pt x="0" y="66406"/>
                    </a:lnTo>
                    <a:lnTo>
                      <a:pt x="0" y="68187"/>
                    </a:lnTo>
                    <a:lnTo>
                      <a:pt x="0" y="209550"/>
                    </a:lnTo>
                    <a:lnTo>
                      <a:pt x="2612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19" name="Picture 18" descr="Diagram&#10;&#10;Description automatically generated">
            <a:extLst>
              <a:ext uri="{FF2B5EF4-FFF2-40B4-BE49-F238E27FC236}">
                <a16:creationId xmlns:a16="http://schemas.microsoft.com/office/drawing/2014/main" id="{1C959FC3-61AB-45DC-BEFF-5D7ACB2CDAE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453" r="24794"/>
          <a:stretch/>
        </p:blipFill>
        <p:spPr>
          <a:xfrm>
            <a:off x="3447473" y="1704973"/>
            <a:ext cx="2515673" cy="2529936"/>
          </a:xfrm>
          <a:prstGeom prst="rect">
            <a:avLst/>
          </a:prstGeom>
        </p:spPr>
      </p:pic>
      <p:pic>
        <p:nvPicPr>
          <p:cNvPr id="20" name="Picture 19" descr="Diagram, engineering drawing&#10;&#10;Description automatically generated">
            <a:extLst>
              <a:ext uri="{FF2B5EF4-FFF2-40B4-BE49-F238E27FC236}">
                <a16:creationId xmlns:a16="http://schemas.microsoft.com/office/drawing/2014/main" id="{83984E63-08B3-44CF-86ED-7082E06ACEE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219" r="25027"/>
          <a:stretch/>
        </p:blipFill>
        <p:spPr>
          <a:xfrm>
            <a:off x="6344405" y="1704973"/>
            <a:ext cx="2515673" cy="252993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2" name="Google Shape;492;p42">
                <a:extLst>
                  <a:ext uri="{FF2B5EF4-FFF2-40B4-BE49-F238E27FC236}">
                    <a16:creationId xmlns:a16="http://schemas.microsoft.com/office/drawing/2014/main" id="{DEC13DC4-84B4-42E1-B42D-1EBB1CA84E01}"/>
                  </a:ext>
                </a:extLst>
              </p:cNvPr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217935" y="1403756"/>
                <a:ext cx="2742600" cy="3657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lvl="0"/>
                <a:r>
                  <a:rPr lang="en" dirty="0">
                    <a:solidFill>
                      <a:schemeClr val="bg1"/>
                    </a:solidFill>
                  </a:rPr>
                  <a:t>Curve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GB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22" name="Google Shape;492;p42">
                <a:extLst>
                  <a:ext uri="{FF2B5EF4-FFF2-40B4-BE49-F238E27FC236}">
                    <a16:creationId xmlns:a16="http://schemas.microsoft.com/office/drawing/2014/main" id="{DEC13DC4-84B4-42E1-B42D-1EBB1CA84E01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217935" y="1403756"/>
                <a:ext cx="2742600" cy="365700"/>
              </a:xfrm>
              <a:prstGeom prst="rect">
                <a:avLst/>
              </a:prstGeom>
              <a:blipFill>
                <a:blip r:embed="rId5"/>
                <a:stretch>
                  <a:fillRect t="-38333" b="-6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Google Shape;496;p42">
                <a:extLst>
                  <a:ext uri="{FF2B5EF4-FFF2-40B4-BE49-F238E27FC236}">
                    <a16:creationId xmlns:a16="http://schemas.microsoft.com/office/drawing/2014/main" id="{13554FA6-B166-40DF-B0FC-A0D0B19D330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06093" y="1483326"/>
                <a:ext cx="2441639" cy="2978671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r>
                  <a:rPr lang="en-US" dirty="0">
                    <a:solidFill>
                      <a:schemeClr val="bg1"/>
                    </a:solidFill>
                    <a:latin typeface="Barlow" panose="00000500000000000000" pitchFamily="2" charset="0"/>
                  </a:rPr>
                  <a:t>Curve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GB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Barlow" panose="00000500000000000000" pitchFamily="2" charset="0"/>
                  </a:rPr>
                  <a:t> exhibits oscillatory motion, but not for all initial conditions.</a:t>
                </a:r>
              </a:p>
              <a:p>
                <a:endParaRPr lang="en-US" dirty="0">
                  <a:solidFill>
                    <a:schemeClr val="bg1"/>
                  </a:solidFill>
                  <a:latin typeface="Barlow" panose="00000500000000000000" pitchFamily="2" charset="0"/>
                </a:endParaRPr>
              </a:p>
              <a:p>
                <a:r>
                  <a:rPr lang="en-US" dirty="0">
                    <a:solidFill>
                      <a:schemeClr val="bg1"/>
                    </a:solidFill>
                    <a:latin typeface="Barlow" panose="00000500000000000000" pitchFamily="2" charset="0"/>
                  </a:rPr>
                  <a:t>If the initial velocity is too high, the particle can escape the curve.</a:t>
                </a:r>
              </a:p>
              <a:p>
                <a:endParaRPr lang="en-US" dirty="0">
                  <a:solidFill>
                    <a:schemeClr val="bg1"/>
                  </a:solidFill>
                  <a:latin typeface="Barlow" panose="00000500000000000000" pitchFamily="2" charset="0"/>
                </a:endParaRPr>
              </a:p>
              <a:p>
                <a:r>
                  <a:rPr lang="en-US" dirty="0">
                    <a:solidFill>
                      <a:schemeClr val="bg1"/>
                    </a:solidFill>
                    <a:latin typeface="Barlow" panose="00000500000000000000" pitchFamily="2" charset="0"/>
                  </a:rPr>
                  <a:t>Equilibrium point at:</a:t>
                </a:r>
                <a:br>
                  <a:rPr lang="en-US" dirty="0">
                    <a:solidFill>
                      <a:schemeClr val="bg1"/>
                    </a:solidFill>
                    <a:latin typeface="Barlow" panose="00000500000000000000" pitchFamily="2" charset="0"/>
                  </a:rPr>
                </a:br>
                <a14:m>
                  <m:oMath xmlns:m="http://schemas.openxmlformats.org/officeDocument/2006/math">
                    <m:d>
                      <m:dPr>
                        <m:ctrlPr>
                          <a:rPr lang="en-GB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0,0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Barlow" panose="00000500000000000000" pitchFamily="2" charset="0"/>
                  </a:rPr>
                  <a:t> 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θ</m:t>
                    </m:r>
                    <m:r>
                      <a:rPr lang="en-GB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>
                  <a:solidFill>
                    <a:schemeClr val="bg1"/>
                  </a:solidFill>
                  <a:latin typeface="Barlow" panose="00000500000000000000" pitchFamily="2" charset="0"/>
                </a:endParaRPr>
              </a:p>
            </p:txBody>
          </p:sp>
        </mc:Choice>
        <mc:Fallback>
          <p:sp>
            <p:nvSpPr>
              <p:cNvPr id="23" name="Google Shape;496;p42">
                <a:extLst>
                  <a:ext uri="{FF2B5EF4-FFF2-40B4-BE49-F238E27FC236}">
                    <a16:creationId xmlns:a16="http://schemas.microsoft.com/office/drawing/2014/main" id="{13554FA6-B166-40DF-B0FC-A0D0B19D33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093" y="1483326"/>
                <a:ext cx="2441639" cy="2978671"/>
              </a:xfrm>
              <a:prstGeom prst="rect">
                <a:avLst/>
              </a:prstGeom>
              <a:blipFill>
                <a:blip r:embed="rId6"/>
                <a:stretch>
                  <a:fillRect l="-7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5963170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1" grpId="0" animBg="1"/>
    </p:bldLst>
  </p:timing>
</p:sld>
</file>

<file path=ppt/theme/theme1.xml><?xml version="1.0" encoding="utf-8"?>
<a:theme xmlns:a="http://schemas.openxmlformats.org/drawingml/2006/main" name="Dark &amp; Colorful Interface for Business by Slidesgo">
  <a:themeElements>
    <a:clrScheme name="Simple Light">
      <a:dk1>
        <a:srgbClr val="363636"/>
      </a:dk1>
      <a:lt1>
        <a:srgbClr val="FFFFFF"/>
      </a:lt1>
      <a:dk2>
        <a:srgbClr val="FCCF78"/>
      </a:dk2>
      <a:lt2>
        <a:srgbClr val="F57DC6"/>
      </a:lt2>
      <a:accent1>
        <a:srgbClr val="6AA1F7"/>
      </a:accent1>
      <a:accent2>
        <a:srgbClr val="9D59DB"/>
      </a:accent2>
      <a:accent3>
        <a:srgbClr val="B3D5F2"/>
      </a:accent3>
      <a:accent4>
        <a:srgbClr val="9AE6AE"/>
      </a:accent4>
      <a:accent5>
        <a:srgbClr val="777777"/>
      </a:accent5>
      <a:accent6>
        <a:srgbClr val="464646"/>
      </a:accent6>
      <a:hlink>
        <a:srgbClr val="FCCF7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627</TotalTime>
  <Words>1000</Words>
  <Application>Microsoft Office PowerPoint</Application>
  <PresentationFormat>On-screen Show (16:9)</PresentationFormat>
  <Paragraphs>173</Paragraphs>
  <Slides>49</Slides>
  <Notes>48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6" baseType="lpstr">
      <vt:lpstr>Raleway ExtraBold</vt:lpstr>
      <vt:lpstr>Arial</vt:lpstr>
      <vt:lpstr>Barlow</vt:lpstr>
      <vt:lpstr>Cambria Math</vt:lpstr>
      <vt:lpstr>Bebas Neue</vt:lpstr>
      <vt:lpstr>Nunito Light</vt:lpstr>
      <vt:lpstr>Dark &amp; Colorful Interface for Business by Slidesgo</vt:lpstr>
      <vt:lpstr>Constrained motion on surfaces</vt:lpstr>
      <vt:lpstr>Table of contents</vt:lpstr>
      <vt:lpstr>Introduction</vt:lpstr>
      <vt:lpstr>PowerPoint Presentation</vt:lpstr>
      <vt:lpstr>Theory</vt:lpstr>
      <vt:lpstr>Runge-Kutta method (RK4)</vt:lpstr>
      <vt:lpstr>Part I</vt:lpstr>
      <vt:lpstr>Curve C_1</vt:lpstr>
      <vt:lpstr>Curve C_2</vt:lpstr>
      <vt:lpstr>PowerPoint Presentation</vt:lpstr>
      <vt:lpstr>T(θ_0,ℓ=g)</vt:lpstr>
      <vt:lpstr>PowerPoint Presentation</vt:lpstr>
      <vt:lpstr>T(θ_0=π/2,ℓ)</vt:lpstr>
      <vt:lpstr>T(θ_0,ℓ)</vt:lpstr>
      <vt:lpstr>PowerPoint Presentation</vt:lpstr>
      <vt:lpstr>PowerPoint Presentation</vt:lpstr>
      <vt:lpstr>Damping (C_1)</vt:lpstr>
      <vt:lpstr>PowerPoint Presentation</vt:lpstr>
      <vt:lpstr>Damping (C_2)</vt:lpstr>
      <vt:lpstr>PowerPoint Presentation</vt:lpstr>
      <vt:lpstr>Driving frequency</vt:lpstr>
      <vt:lpstr>PowerPoint Presentation</vt:lpstr>
      <vt:lpstr>Driving Amplitude</vt:lpstr>
      <vt:lpstr>PowerPoint Presentation</vt:lpstr>
      <vt:lpstr>PowerPoint Presentation</vt:lpstr>
      <vt:lpstr>Curve C_1</vt:lpstr>
      <vt:lpstr>Damped (C_1)</vt:lpstr>
      <vt:lpstr>Curve C_2</vt:lpstr>
      <vt:lpstr>Damped (C_2)</vt:lpstr>
      <vt:lpstr>Part II</vt:lpstr>
      <vt:lpstr>Phase space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Damping coefficients</vt:lpstr>
      <vt:lpstr>PowerPoint Presentation</vt:lpstr>
      <vt:lpstr>PowerPoint Presentation</vt:lpstr>
      <vt:lpstr>Optional part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Dark &amp; Colorful Interface for Business</dc:title>
  <cp:lastModifiedBy>KOMAIL ABDULAZIZ RADHI RADHI</cp:lastModifiedBy>
  <cp:revision>36</cp:revision>
  <dcterms:modified xsi:type="dcterms:W3CDTF">2022-01-10T21:05:04Z</dcterms:modified>
</cp:coreProperties>
</file>